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 id="2147483682" r:id="rId5"/>
    <p:sldMasterId id="2147483684" r:id="rId6"/>
    <p:sldMasterId id="2147483717" r:id="rId7"/>
  </p:sldMasterIdLst>
  <p:notesMasterIdLst>
    <p:notesMasterId r:id="rId34"/>
  </p:notesMasterIdLst>
  <p:handoutMasterIdLst>
    <p:handoutMasterId r:id="rId35"/>
  </p:handoutMasterIdLst>
  <p:sldIdLst>
    <p:sldId id="274" r:id="rId8"/>
    <p:sldId id="466" r:id="rId9"/>
    <p:sldId id="458" r:id="rId10"/>
    <p:sldId id="453" r:id="rId11"/>
    <p:sldId id="486" r:id="rId12"/>
    <p:sldId id="451" r:id="rId13"/>
    <p:sldId id="471" r:id="rId14"/>
    <p:sldId id="475" r:id="rId15"/>
    <p:sldId id="487" r:id="rId16"/>
    <p:sldId id="489" r:id="rId17"/>
    <p:sldId id="488" r:id="rId18"/>
    <p:sldId id="460" r:id="rId19"/>
    <p:sldId id="474" r:id="rId20"/>
    <p:sldId id="480" r:id="rId21"/>
    <p:sldId id="481" r:id="rId22"/>
    <p:sldId id="485" r:id="rId23"/>
    <p:sldId id="482" r:id="rId24"/>
    <p:sldId id="483" r:id="rId25"/>
    <p:sldId id="477" r:id="rId26"/>
    <p:sldId id="478" r:id="rId27"/>
    <p:sldId id="484" r:id="rId28"/>
    <p:sldId id="462" r:id="rId29"/>
    <p:sldId id="476" r:id="rId30"/>
    <p:sldId id="469" r:id="rId31"/>
    <p:sldId id="479" r:id="rId32"/>
    <p:sldId id="473" r:id="rId33"/>
  </p:sldIdLst>
  <p:sldSz cx="9144000" cy="6858000" type="screen4x3"/>
  <p:notesSz cx="7010400" cy="9296400"/>
  <p:custDataLst>
    <p:tags r:id="rId36"/>
  </p:custDataLst>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144" userDrawn="1">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ill" initials="JCN"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8778"/>
    <a:srgbClr val="033C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83" autoAdjust="0"/>
    <p:restoredTop sz="96197" autoAdjust="0"/>
  </p:normalViewPr>
  <p:slideViewPr>
    <p:cSldViewPr>
      <p:cViewPr varScale="1">
        <p:scale>
          <a:sx n="114" d="100"/>
          <a:sy n="114" d="100"/>
        </p:scale>
        <p:origin x="1648" y="176"/>
      </p:cViewPr>
      <p:guideLst>
        <p:guide orient="horz" pos="2160"/>
        <p:guide pos="144"/>
      </p:guideLst>
    </p:cSldViewPr>
  </p:slideViewPr>
  <p:notesTextViewPr>
    <p:cViewPr>
      <p:scale>
        <a:sx n="20" d="100"/>
        <a:sy n="20" d="100"/>
      </p:scale>
      <p:origin x="0" y="0"/>
    </p:cViewPr>
  </p:notesTextViewPr>
  <p:sorterViewPr>
    <p:cViewPr varScale="1">
      <p:scale>
        <a:sx n="1" d="1"/>
        <a:sy n="1" d="1"/>
      </p:scale>
      <p:origin x="0" y="0"/>
    </p:cViewPr>
  </p:sorterViewPr>
  <p:notesViewPr>
    <p:cSldViewPr>
      <p:cViewPr varScale="1">
        <p:scale>
          <a:sx n="77" d="100"/>
          <a:sy n="77" d="100"/>
        </p:scale>
        <p:origin x="-2952" y="-82"/>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viewProps" Target="viewProps.xml"/><Relationship Id="rId21" Type="http://schemas.openxmlformats.org/officeDocument/2006/relationships/slide" Target="slides/slide14.xml"/><Relationship Id="rId34" Type="http://schemas.openxmlformats.org/officeDocument/2006/relationships/notesMaster" Target="notesMasters/notesMaster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tags" Target="tags/tag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handoutMaster" Target="handoutMasters/handoutMaster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6ABF11-CFC9-4DC0-87C8-15E46B48141C}" type="doc">
      <dgm:prSet loTypeId="urn:microsoft.com/office/officeart/2018/5/layout/CenteredIconLabelDescriptionList" loCatId="icon" qsTypeId="urn:microsoft.com/office/officeart/2005/8/quickstyle/simple1" qsCatId="simple" csTypeId="urn:microsoft.com/office/officeart/2005/8/colors/colorful5" csCatId="colorful" phldr="1"/>
      <dgm:spPr/>
      <dgm:t>
        <a:bodyPr/>
        <a:lstStyle/>
        <a:p>
          <a:endParaRPr lang="en-US"/>
        </a:p>
      </dgm:t>
    </dgm:pt>
    <dgm:pt modelId="{C699D4DF-961E-49A8-8EFD-C928D75EC8C4}">
      <dgm:prSet/>
      <dgm:spPr/>
      <dgm:t>
        <a:bodyPr/>
        <a:lstStyle/>
        <a:p>
          <a:pPr>
            <a:lnSpc>
              <a:spcPct val="100000"/>
            </a:lnSpc>
            <a:defRPr b="1"/>
          </a:pPr>
          <a:r>
            <a:rPr lang="en-US" dirty="0"/>
            <a:t>Environmental Forcing Models</a:t>
          </a:r>
        </a:p>
      </dgm:t>
    </dgm:pt>
    <dgm:pt modelId="{98A47EED-5CDE-4132-A07E-831B2EADA102}" type="parTrans" cxnId="{6238C146-7583-4238-A818-9F2B0AF18AF4}">
      <dgm:prSet/>
      <dgm:spPr/>
      <dgm:t>
        <a:bodyPr/>
        <a:lstStyle/>
        <a:p>
          <a:endParaRPr lang="en-US"/>
        </a:p>
      </dgm:t>
    </dgm:pt>
    <dgm:pt modelId="{11AFFE54-7130-486B-8450-A6F58AA8DCC6}" type="sibTrans" cxnId="{6238C146-7583-4238-A818-9F2B0AF18AF4}">
      <dgm:prSet/>
      <dgm:spPr/>
      <dgm:t>
        <a:bodyPr/>
        <a:lstStyle/>
        <a:p>
          <a:endParaRPr lang="en-US"/>
        </a:p>
      </dgm:t>
    </dgm:pt>
    <dgm:pt modelId="{3D62E502-F35C-4D03-9220-E09905E2E6C0}">
      <dgm:prSet custT="1"/>
      <dgm:spPr/>
      <dgm:t>
        <a:bodyPr/>
        <a:lstStyle/>
        <a:p>
          <a:pPr algn="l">
            <a:lnSpc>
              <a:spcPct val="100000"/>
            </a:lnSpc>
          </a:pPr>
          <a:r>
            <a:rPr lang="en-US" sz="1600" dirty="0"/>
            <a:t>Simulate combinations of environmental forcing conditions to generate a plausible range of coastal hazards while preserving the complex interaction between contributing processes</a:t>
          </a:r>
        </a:p>
      </dgm:t>
    </dgm:pt>
    <dgm:pt modelId="{8BCB5C5F-9E16-436E-9962-3B541D90A01B}" type="parTrans" cxnId="{8DED7D82-29FC-4449-B132-971BDA277013}">
      <dgm:prSet/>
      <dgm:spPr/>
      <dgm:t>
        <a:bodyPr/>
        <a:lstStyle/>
        <a:p>
          <a:endParaRPr lang="en-US"/>
        </a:p>
      </dgm:t>
    </dgm:pt>
    <dgm:pt modelId="{2CA692B1-4F37-4FA3-A13D-CB3F4685E929}" type="sibTrans" cxnId="{8DED7D82-29FC-4449-B132-971BDA277013}">
      <dgm:prSet/>
      <dgm:spPr/>
      <dgm:t>
        <a:bodyPr/>
        <a:lstStyle/>
        <a:p>
          <a:endParaRPr lang="en-US"/>
        </a:p>
      </dgm:t>
    </dgm:pt>
    <dgm:pt modelId="{E557A087-4F85-409B-86B5-F120C6A25DB1}">
      <dgm:prSet/>
      <dgm:spPr/>
      <dgm:t>
        <a:bodyPr/>
        <a:lstStyle/>
        <a:p>
          <a:pPr>
            <a:lnSpc>
              <a:spcPct val="100000"/>
            </a:lnSpc>
            <a:defRPr b="1"/>
          </a:pPr>
          <a:r>
            <a:rPr lang="en-US"/>
            <a:t>Water Quality Models</a:t>
          </a:r>
        </a:p>
      </dgm:t>
    </dgm:pt>
    <dgm:pt modelId="{CFE43ED4-45A9-42A6-83FF-6387BA4289D4}" type="parTrans" cxnId="{9D0EEB67-29CF-47BA-98A5-EC518ABF4637}">
      <dgm:prSet/>
      <dgm:spPr/>
      <dgm:t>
        <a:bodyPr/>
        <a:lstStyle/>
        <a:p>
          <a:endParaRPr lang="en-US"/>
        </a:p>
      </dgm:t>
    </dgm:pt>
    <dgm:pt modelId="{E4A1E681-B131-41EC-9179-7F464929BBEA}" type="sibTrans" cxnId="{9D0EEB67-29CF-47BA-98A5-EC518ABF4637}">
      <dgm:prSet/>
      <dgm:spPr/>
      <dgm:t>
        <a:bodyPr/>
        <a:lstStyle/>
        <a:p>
          <a:endParaRPr lang="en-US"/>
        </a:p>
      </dgm:t>
    </dgm:pt>
    <dgm:pt modelId="{BEF69CA7-A894-4D1E-BE95-E5913807429E}">
      <dgm:prSet/>
      <dgm:spPr/>
      <dgm:t>
        <a:bodyPr/>
        <a:lstStyle/>
        <a:p>
          <a:pPr>
            <a:lnSpc>
              <a:spcPct val="100000"/>
            </a:lnSpc>
            <a:defRPr b="1"/>
          </a:pPr>
          <a:r>
            <a:rPr lang="en-US" dirty="0"/>
            <a:t>Ecological Models</a:t>
          </a:r>
        </a:p>
      </dgm:t>
    </dgm:pt>
    <dgm:pt modelId="{5E822EEB-4EB8-4337-95D4-C38C187BBEE6}" type="parTrans" cxnId="{70F9C6DD-4669-484E-863B-8110CFB89571}">
      <dgm:prSet/>
      <dgm:spPr/>
      <dgm:t>
        <a:bodyPr/>
        <a:lstStyle/>
        <a:p>
          <a:endParaRPr lang="en-US"/>
        </a:p>
      </dgm:t>
    </dgm:pt>
    <dgm:pt modelId="{72520974-FFB5-4B5A-AB02-EABAF2EAA840}" type="sibTrans" cxnId="{70F9C6DD-4669-484E-863B-8110CFB89571}">
      <dgm:prSet/>
      <dgm:spPr/>
      <dgm:t>
        <a:bodyPr/>
        <a:lstStyle/>
        <a:p>
          <a:endParaRPr lang="en-US"/>
        </a:p>
      </dgm:t>
    </dgm:pt>
    <dgm:pt modelId="{3994B833-37D7-4B9E-8213-1169A14FA3E0}">
      <dgm:prSet custT="1"/>
      <dgm:spPr/>
      <dgm:t>
        <a:bodyPr/>
        <a:lstStyle/>
        <a:p>
          <a:pPr algn="l">
            <a:lnSpc>
              <a:spcPct val="100000"/>
            </a:lnSpc>
          </a:pPr>
          <a:r>
            <a:rPr lang="en-US" sz="1600" dirty="0"/>
            <a:t>Relate indicator species responses - e.g., growth and health to water balance components, soil conditions, surface and subsurface water quality - to environmental forcing</a:t>
          </a:r>
        </a:p>
      </dgm:t>
    </dgm:pt>
    <dgm:pt modelId="{6B4E8388-EB66-4FB2-92D0-5D1B16F2FB40}" type="parTrans" cxnId="{D81F3B3F-1BF2-4937-8FB4-8C58F83789B6}">
      <dgm:prSet/>
      <dgm:spPr/>
      <dgm:t>
        <a:bodyPr/>
        <a:lstStyle/>
        <a:p>
          <a:endParaRPr lang="en-US"/>
        </a:p>
      </dgm:t>
    </dgm:pt>
    <dgm:pt modelId="{8C52BF12-A059-4002-9838-A62B68593F4B}" type="sibTrans" cxnId="{D81F3B3F-1BF2-4937-8FB4-8C58F83789B6}">
      <dgm:prSet/>
      <dgm:spPr/>
      <dgm:t>
        <a:bodyPr/>
        <a:lstStyle/>
        <a:p>
          <a:endParaRPr lang="en-US"/>
        </a:p>
      </dgm:t>
    </dgm:pt>
    <dgm:pt modelId="{90A0ACA8-FA9F-4974-9081-5B63AD8866CF}">
      <dgm:prSet custT="1"/>
      <dgm:spPr/>
      <dgm:t>
        <a:bodyPr/>
        <a:lstStyle/>
        <a:p>
          <a:pPr algn="l">
            <a:lnSpc>
              <a:spcPct val="100000"/>
            </a:lnSpc>
          </a:pPr>
          <a:r>
            <a:rPr lang="en-US" sz="1600" dirty="0"/>
            <a:t>Simulate watershed and riverine water quality and contaminant release from soils under saline conditions</a:t>
          </a:r>
        </a:p>
      </dgm:t>
    </dgm:pt>
    <dgm:pt modelId="{27FBE3B1-9686-492B-B1A3-732ADFD12D00}" type="sibTrans" cxnId="{2A3B935C-401D-49A8-B0DA-537BE8FD6600}">
      <dgm:prSet/>
      <dgm:spPr/>
      <dgm:t>
        <a:bodyPr/>
        <a:lstStyle/>
        <a:p>
          <a:endParaRPr lang="en-US"/>
        </a:p>
      </dgm:t>
    </dgm:pt>
    <dgm:pt modelId="{2155E7A2-26CD-4CBC-9978-B1F3F5DC7AFD}" type="parTrans" cxnId="{2A3B935C-401D-49A8-B0DA-537BE8FD6600}">
      <dgm:prSet/>
      <dgm:spPr/>
      <dgm:t>
        <a:bodyPr/>
        <a:lstStyle/>
        <a:p>
          <a:endParaRPr lang="en-US"/>
        </a:p>
      </dgm:t>
    </dgm:pt>
    <dgm:pt modelId="{407A47F9-4D83-46FD-9824-CC44753BF438}" type="pres">
      <dgm:prSet presAssocID="{4B6ABF11-CFC9-4DC0-87C8-15E46B48141C}" presName="root" presStyleCnt="0">
        <dgm:presLayoutVars>
          <dgm:dir/>
          <dgm:resizeHandles val="exact"/>
        </dgm:presLayoutVars>
      </dgm:prSet>
      <dgm:spPr/>
    </dgm:pt>
    <dgm:pt modelId="{DEDA4604-5C78-4887-8E4F-17BFD9458E3F}" type="pres">
      <dgm:prSet presAssocID="{C699D4DF-961E-49A8-8EFD-C928D75EC8C4}" presName="compNode" presStyleCnt="0"/>
      <dgm:spPr/>
    </dgm:pt>
    <dgm:pt modelId="{D9E2303B-8885-4579-8357-93431B2D86ED}" type="pres">
      <dgm:prSet presAssocID="{C699D4DF-961E-49A8-8EFD-C928D75EC8C4}" presName="iconRect" presStyleLbl="node1" presStyleIdx="0" presStyleCnt="3" custLinFactNeighborY="1008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Rainy scene"/>
        </a:ext>
      </dgm:extLst>
    </dgm:pt>
    <dgm:pt modelId="{26B65464-AA4D-4DA9-B2E9-136C7D6C00D3}" type="pres">
      <dgm:prSet presAssocID="{C699D4DF-961E-49A8-8EFD-C928D75EC8C4}" presName="iconSpace" presStyleCnt="0"/>
      <dgm:spPr/>
    </dgm:pt>
    <dgm:pt modelId="{8D25900E-F5C0-4636-8DA1-987F4218CC42}" type="pres">
      <dgm:prSet presAssocID="{C699D4DF-961E-49A8-8EFD-C928D75EC8C4}" presName="parTx" presStyleLbl="revTx" presStyleIdx="0" presStyleCnt="6">
        <dgm:presLayoutVars>
          <dgm:chMax val="0"/>
          <dgm:chPref val="0"/>
        </dgm:presLayoutVars>
      </dgm:prSet>
      <dgm:spPr/>
    </dgm:pt>
    <dgm:pt modelId="{72C5070B-3DEF-4B3B-9E36-EEC38B6F03D5}" type="pres">
      <dgm:prSet presAssocID="{C699D4DF-961E-49A8-8EFD-C928D75EC8C4}" presName="txSpace" presStyleCnt="0"/>
      <dgm:spPr/>
    </dgm:pt>
    <dgm:pt modelId="{31B9A80D-87BD-4575-AA45-16C218993EDB}" type="pres">
      <dgm:prSet presAssocID="{C699D4DF-961E-49A8-8EFD-C928D75EC8C4}" presName="desTx" presStyleLbl="revTx" presStyleIdx="1" presStyleCnt="6" custLinFactNeighborY="-5056">
        <dgm:presLayoutVars/>
      </dgm:prSet>
      <dgm:spPr/>
    </dgm:pt>
    <dgm:pt modelId="{7A400380-EC87-4A29-B475-619C7E2CB654}" type="pres">
      <dgm:prSet presAssocID="{11AFFE54-7130-486B-8450-A6F58AA8DCC6}" presName="sibTrans" presStyleCnt="0"/>
      <dgm:spPr/>
    </dgm:pt>
    <dgm:pt modelId="{A38BB4E5-8A5B-4286-AA81-B03599BA9162}" type="pres">
      <dgm:prSet presAssocID="{E557A087-4F85-409B-86B5-F120C6A25DB1}" presName="compNode" presStyleCnt="0"/>
      <dgm:spPr/>
    </dgm:pt>
    <dgm:pt modelId="{E3FB8DAE-F480-4539-8258-CC09876D6DE5}" type="pres">
      <dgm:prSet presAssocID="{E557A087-4F85-409B-86B5-F120C6A25DB1}" presName="iconRect" presStyleLbl="node1" presStyleIdx="1" presStyleCnt="3" custLinFactNeighborY="1008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Water with solid fill"/>
        </a:ext>
      </dgm:extLst>
    </dgm:pt>
    <dgm:pt modelId="{077B4F57-07A6-4C0C-A2CD-B7CE6DCFD7CE}" type="pres">
      <dgm:prSet presAssocID="{E557A087-4F85-409B-86B5-F120C6A25DB1}" presName="iconSpace" presStyleCnt="0"/>
      <dgm:spPr/>
    </dgm:pt>
    <dgm:pt modelId="{F9E48E83-6F86-4685-ADC4-74CCAB07EB8E}" type="pres">
      <dgm:prSet presAssocID="{E557A087-4F85-409B-86B5-F120C6A25DB1}" presName="parTx" presStyleLbl="revTx" presStyleIdx="2" presStyleCnt="6">
        <dgm:presLayoutVars>
          <dgm:chMax val="0"/>
          <dgm:chPref val="0"/>
        </dgm:presLayoutVars>
      </dgm:prSet>
      <dgm:spPr/>
    </dgm:pt>
    <dgm:pt modelId="{36A7F46A-BA6A-4FB6-9F4C-A05ECA0E4300}" type="pres">
      <dgm:prSet presAssocID="{E557A087-4F85-409B-86B5-F120C6A25DB1}" presName="txSpace" presStyleCnt="0"/>
      <dgm:spPr/>
    </dgm:pt>
    <dgm:pt modelId="{F9471C4C-78E5-4C52-9D26-127F6BA7861F}" type="pres">
      <dgm:prSet presAssocID="{E557A087-4F85-409B-86B5-F120C6A25DB1}" presName="desTx" presStyleLbl="revTx" presStyleIdx="3" presStyleCnt="6" custLinFactNeighborX="3918" custLinFactNeighborY="-5056">
        <dgm:presLayoutVars/>
      </dgm:prSet>
      <dgm:spPr/>
    </dgm:pt>
    <dgm:pt modelId="{D957AFCC-FB4A-4F2B-9D79-6EDA1DD0C04C}" type="pres">
      <dgm:prSet presAssocID="{E4A1E681-B131-41EC-9179-7F464929BBEA}" presName="sibTrans" presStyleCnt="0"/>
      <dgm:spPr/>
    </dgm:pt>
    <dgm:pt modelId="{ACE5EAF2-BA54-4CE1-A8FC-5833E260CF5B}" type="pres">
      <dgm:prSet presAssocID="{BEF69CA7-A894-4D1E-BE95-E5913807429E}" presName="compNode" presStyleCnt="0"/>
      <dgm:spPr/>
    </dgm:pt>
    <dgm:pt modelId="{1AD05771-5C16-445A-98BE-8418023086B7}" type="pres">
      <dgm:prSet presAssocID="{BEF69CA7-A894-4D1E-BE95-E5913807429E}" presName="iconRect" presStyleLbl="node1" presStyleIdx="2" presStyleCnt="3" custLinFactNeighborY="10082"/>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lant"/>
        </a:ext>
      </dgm:extLst>
    </dgm:pt>
    <dgm:pt modelId="{AD11DD0C-F17E-4B06-927A-A06CCD88C93C}" type="pres">
      <dgm:prSet presAssocID="{BEF69CA7-A894-4D1E-BE95-E5913807429E}" presName="iconSpace" presStyleCnt="0"/>
      <dgm:spPr/>
    </dgm:pt>
    <dgm:pt modelId="{944B07FC-84D8-40DF-B88E-3124374868E6}" type="pres">
      <dgm:prSet presAssocID="{BEF69CA7-A894-4D1E-BE95-E5913807429E}" presName="parTx" presStyleLbl="revTx" presStyleIdx="4" presStyleCnt="6">
        <dgm:presLayoutVars>
          <dgm:chMax val="0"/>
          <dgm:chPref val="0"/>
        </dgm:presLayoutVars>
      </dgm:prSet>
      <dgm:spPr/>
    </dgm:pt>
    <dgm:pt modelId="{9DCBDADA-C743-47D0-A01A-A088CFAA7CBD}" type="pres">
      <dgm:prSet presAssocID="{BEF69CA7-A894-4D1E-BE95-E5913807429E}" presName="txSpace" presStyleCnt="0"/>
      <dgm:spPr/>
    </dgm:pt>
    <dgm:pt modelId="{13A761CF-AB38-4D92-BD95-C57B2644DCC9}" type="pres">
      <dgm:prSet presAssocID="{BEF69CA7-A894-4D1E-BE95-E5913807429E}" presName="desTx" presStyleLbl="revTx" presStyleIdx="5" presStyleCnt="6" custLinFactNeighborY="-5056">
        <dgm:presLayoutVars/>
      </dgm:prSet>
      <dgm:spPr/>
    </dgm:pt>
  </dgm:ptLst>
  <dgm:cxnLst>
    <dgm:cxn modelId="{3E990A1C-10A6-5342-B906-4E12EEA7EFDA}" type="presOf" srcId="{90A0ACA8-FA9F-4974-9081-5B63AD8866CF}" destId="{F9471C4C-78E5-4C52-9D26-127F6BA7861F}" srcOrd="0" destOrd="0" presId="urn:microsoft.com/office/officeart/2018/5/layout/CenteredIconLabelDescriptionList"/>
    <dgm:cxn modelId="{2052AC26-E3B4-E642-8A98-7681CD43BF09}" type="presOf" srcId="{4B6ABF11-CFC9-4DC0-87C8-15E46B48141C}" destId="{407A47F9-4D83-46FD-9824-CC44753BF438}" srcOrd="0" destOrd="0" presId="urn:microsoft.com/office/officeart/2018/5/layout/CenteredIconLabelDescriptionList"/>
    <dgm:cxn modelId="{C093F82A-CCC7-EB4E-A69D-D2C63F956EBF}" type="presOf" srcId="{3D62E502-F35C-4D03-9220-E09905E2E6C0}" destId="{31B9A80D-87BD-4575-AA45-16C218993EDB}" srcOrd="0" destOrd="0" presId="urn:microsoft.com/office/officeart/2018/5/layout/CenteredIconLabelDescriptionList"/>
    <dgm:cxn modelId="{D81F3B3F-1BF2-4937-8FB4-8C58F83789B6}" srcId="{BEF69CA7-A894-4D1E-BE95-E5913807429E}" destId="{3994B833-37D7-4B9E-8213-1169A14FA3E0}" srcOrd="0" destOrd="0" parTransId="{6B4E8388-EB66-4FB2-92D0-5D1B16F2FB40}" sibTransId="{8C52BF12-A059-4002-9838-A62B68593F4B}"/>
    <dgm:cxn modelId="{6238C146-7583-4238-A818-9F2B0AF18AF4}" srcId="{4B6ABF11-CFC9-4DC0-87C8-15E46B48141C}" destId="{C699D4DF-961E-49A8-8EFD-C928D75EC8C4}" srcOrd="0" destOrd="0" parTransId="{98A47EED-5CDE-4132-A07E-831B2EADA102}" sibTransId="{11AFFE54-7130-486B-8450-A6F58AA8DCC6}"/>
    <dgm:cxn modelId="{2A3B935C-401D-49A8-B0DA-537BE8FD6600}" srcId="{E557A087-4F85-409B-86B5-F120C6A25DB1}" destId="{90A0ACA8-FA9F-4974-9081-5B63AD8866CF}" srcOrd="0" destOrd="0" parTransId="{2155E7A2-26CD-4CBC-9978-B1F3F5DC7AFD}" sibTransId="{27FBE3B1-9686-492B-B1A3-732ADFD12D00}"/>
    <dgm:cxn modelId="{9D0EEB67-29CF-47BA-98A5-EC518ABF4637}" srcId="{4B6ABF11-CFC9-4DC0-87C8-15E46B48141C}" destId="{E557A087-4F85-409B-86B5-F120C6A25DB1}" srcOrd="1" destOrd="0" parTransId="{CFE43ED4-45A9-42A6-83FF-6387BA4289D4}" sibTransId="{E4A1E681-B131-41EC-9179-7F464929BBEA}"/>
    <dgm:cxn modelId="{8DED7D82-29FC-4449-B132-971BDA277013}" srcId="{C699D4DF-961E-49A8-8EFD-C928D75EC8C4}" destId="{3D62E502-F35C-4D03-9220-E09905E2E6C0}" srcOrd="0" destOrd="0" parTransId="{8BCB5C5F-9E16-436E-9962-3B541D90A01B}" sibTransId="{2CA692B1-4F37-4FA3-A13D-CB3F4685E929}"/>
    <dgm:cxn modelId="{DCB99A8D-CBD0-4241-BC89-D9944075791F}" type="presOf" srcId="{BEF69CA7-A894-4D1E-BE95-E5913807429E}" destId="{944B07FC-84D8-40DF-B88E-3124374868E6}" srcOrd="0" destOrd="0" presId="urn:microsoft.com/office/officeart/2018/5/layout/CenteredIconLabelDescriptionList"/>
    <dgm:cxn modelId="{0601B6AA-DECA-2E4A-95BA-C6FB001B8AE0}" type="presOf" srcId="{3994B833-37D7-4B9E-8213-1169A14FA3E0}" destId="{13A761CF-AB38-4D92-BD95-C57B2644DCC9}" srcOrd="0" destOrd="0" presId="urn:microsoft.com/office/officeart/2018/5/layout/CenteredIconLabelDescriptionList"/>
    <dgm:cxn modelId="{70F9C6DD-4669-484E-863B-8110CFB89571}" srcId="{4B6ABF11-CFC9-4DC0-87C8-15E46B48141C}" destId="{BEF69CA7-A894-4D1E-BE95-E5913807429E}" srcOrd="2" destOrd="0" parTransId="{5E822EEB-4EB8-4337-95D4-C38C187BBEE6}" sibTransId="{72520974-FFB5-4B5A-AB02-EABAF2EAA840}"/>
    <dgm:cxn modelId="{E7F792F3-F003-5446-B118-0D00F59F127A}" type="presOf" srcId="{E557A087-4F85-409B-86B5-F120C6A25DB1}" destId="{F9E48E83-6F86-4685-ADC4-74CCAB07EB8E}" srcOrd="0" destOrd="0" presId="urn:microsoft.com/office/officeart/2018/5/layout/CenteredIconLabelDescriptionList"/>
    <dgm:cxn modelId="{CB2255FF-7881-0948-9AE5-3264651B6FF5}" type="presOf" srcId="{C699D4DF-961E-49A8-8EFD-C928D75EC8C4}" destId="{8D25900E-F5C0-4636-8DA1-987F4218CC42}" srcOrd="0" destOrd="0" presId="urn:microsoft.com/office/officeart/2018/5/layout/CenteredIconLabelDescriptionList"/>
    <dgm:cxn modelId="{A57335AE-36AD-2D47-AE6E-84C6CA341C5D}" type="presParOf" srcId="{407A47F9-4D83-46FD-9824-CC44753BF438}" destId="{DEDA4604-5C78-4887-8E4F-17BFD9458E3F}" srcOrd="0" destOrd="0" presId="urn:microsoft.com/office/officeart/2018/5/layout/CenteredIconLabelDescriptionList"/>
    <dgm:cxn modelId="{95D475F7-478F-A04F-AAE2-0C592EF975F8}" type="presParOf" srcId="{DEDA4604-5C78-4887-8E4F-17BFD9458E3F}" destId="{D9E2303B-8885-4579-8357-93431B2D86ED}" srcOrd="0" destOrd="0" presId="urn:microsoft.com/office/officeart/2018/5/layout/CenteredIconLabelDescriptionList"/>
    <dgm:cxn modelId="{C4F1F236-FEF3-5143-A976-75720CBF5C70}" type="presParOf" srcId="{DEDA4604-5C78-4887-8E4F-17BFD9458E3F}" destId="{26B65464-AA4D-4DA9-B2E9-136C7D6C00D3}" srcOrd="1" destOrd="0" presId="urn:microsoft.com/office/officeart/2018/5/layout/CenteredIconLabelDescriptionList"/>
    <dgm:cxn modelId="{A99B6A83-6F87-334E-A098-4532E7053E9B}" type="presParOf" srcId="{DEDA4604-5C78-4887-8E4F-17BFD9458E3F}" destId="{8D25900E-F5C0-4636-8DA1-987F4218CC42}" srcOrd="2" destOrd="0" presId="urn:microsoft.com/office/officeart/2018/5/layout/CenteredIconLabelDescriptionList"/>
    <dgm:cxn modelId="{ADF1F67F-BE0A-FD42-A9D2-5F3145958C47}" type="presParOf" srcId="{DEDA4604-5C78-4887-8E4F-17BFD9458E3F}" destId="{72C5070B-3DEF-4B3B-9E36-EEC38B6F03D5}" srcOrd="3" destOrd="0" presId="urn:microsoft.com/office/officeart/2018/5/layout/CenteredIconLabelDescriptionList"/>
    <dgm:cxn modelId="{F4C81E5D-379E-1840-AE7C-8A3CA32D1100}" type="presParOf" srcId="{DEDA4604-5C78-4887-8E4F-17BFD9458E3F}" destId="{31B9A80D-87BD-4575-AA45-16C218993EDB}" srcOrd="4" destOrd="0" presId="urn:microsoft.com/office/officeart/2018/5/layout/CenteredIconLabelDescriptionList"/>
    <dgm:cxn modelId="{E5CAB3E5-816B-6142-B0CC-3515602A5C2A}" type="presParOf" srcId="{407A47F9-4D83-46FD-9824-CC44753BF438}" destId="{7A400380-EC87-4A29-B475-619C7E2CB654}" srcOrd="1" destOrd="0" presId="urn:microsoft.com/office/officeart/2018/5/layout/CenteredIconLabelDescriptionList"/>
    <dgm:cxn modelId="{476056B2-78E6-EB4B-90E0-5E81F2163643}" type="presParOf" srcId="{407A47F9-4D83-46FD-9824-CC44753BF438}" destId="{A38BB4E5-8A5B-4286-AA81-B03599BA9162}" srcOrd="2" destOrd="0" presId="urn:microsoft.com/office/officeart/2018/5/layout/CenteredIconLabelDescriptionList"/>
    <dgm:cxn modelId="{BDEC2A28-44E2-834F-97C4-40F8505ABC42}" type="presParOf" srcId="{A38BB4E5-8A5B-4286-AA81-B03599BA9162}" destId="{E3FB8DAE-F480-4539-8258-CC09876D6DE5}" srcOrd="0" destOrd="0" presId="urn:microsoft.com/office/officeart/2018/5/layout/CenteredIconLabelDescriptionList"/>
    <dgm:cxn modelId="{DC2BFD42-B0DB-384A-AD39-4DCE55CC745D}" type="presParOf" srcId="{A38BB4E5-8A5B-4286-AA81-B03599BA9162}" destId="{077B4F57-07A6-4C0C-A2CD-B7CE6DCFD7CE}" srcOrd="1" destOrd="0" presId="urn:microsoft.com/office/officeart/2018/5/layout/CenteredIconLabelDescriptionList"/>
    <dgm:cxn modelId="{D234849F-47CF-A142-B1F3-8DC109BB54B8}" type="presParOf" srcId="{A38BB4E5-8A5B-4286-AA81-B03599BA9162}" destId="{F9E48E83-6F86-4685-ADC4-74CCAB07EB8E}" srcOrd="2" destOrd="0" presId="urn:microsoft.com/office/officeart/2018/5/layout/CenteredIconLabelDescriptionList"/>
    <dgm:cxn modelId="{55773F1C-A5CD-6547-9CE7-DC944B5D205C}" type="presParOf" srcId="{A38BB4E5-8A5B-4286-AA81-B03599BA9162}" destId="{36A7F46A-BA6A-4FB6-9F4C-A05ECA0E4300}" srcOrd="3" destOrd="0" presId="urn:microsoft.com/office/officeart/2018/5/layout/CenteredIconLabelDescriptionList"/>
    <dgm:cxn modelId="{84C22B99-B541-0647-B5AD-3E8E161A2DED}" type="presParOf" srcId="{A38BB4E5-8A5B-4286-AA81-B03599BA9162}" destId="{F9471C4C-78E5-4C52-9D26-127F6BA7861F}" srcOrd="4" destOrd="0" presId="urn:microsoft.com/office/officeart/2018/5/layout/CenteredIconLabelDescriptionList"/>
    <dgm:cxn modelId="{1E7BB2EA-8B8D-0146-BC45-AEB547D281F2}" type="presParOf" srcId="{407A47F9-4D83-46FD-9824-CC44753BF438}" destId="{D957AFCC-FB4A-4F2B-9D79-6EDA1DD0C04C}" srcOrd="3" destOrd="0" presId="urn:microsoft.com/office/officeart/2018/5/layout/CenteredIconLabelDescriptionList"/>
    <dgm:cxn modelId="{FC0EF5AE-A970-E44F-A4C2-CCADE8F1A660}" type="presParOf" srcId="{407A47F9-4D83-46FD-9824-CC44753BF438}" destId="{ACE5EAF2-BA54-4CE1-A8FC-5833E260CF5B}" srcOrd="4" destOrd="0" presId="urn:microsoft.com/office/officeart/2018/5/layout/CenteredIconLabelDescriptionList"/>
    <dgm:cxn modelId="{9DDED81F-54BF-0645-A8EB-6D191180B8D8}" type="presParOf" srcId="{ACE5EAF2-BA54-4CE1-A8FC-5833E260CF5B}" destId="{1AD05771-5C16-445A-98BE-8418023086B7}" srcOrd="0" destOrd="0" presId="urn:microsoft.com/office/officeart/2018/5/layout/CenteredIconLabelDescriptionList"/>
    <dgm:cxn modelId="{09DB3F54-1FAC-7C4B-A469-182ACCBBB1BB}" type="presParOf" srcId="{ACE5EAF2-BA54-4CE1-A8FC-5833E260CF5B}" destId="{AD11DD0C-F17E-4B06-927A-A06CCD88C93C}" srcOrd="1" destOrd="0" presId="urn:microsoft.com/office/officeart/2018/5/layout/CenteredIconLabelDescriptionList"/>
    <dgm:cxn modelId="{1F7D7286-5B62-0E44-9BF7-94B364C9CA3E}" type="presParOf" srcId="{ACE5EAF2-BA54-4CE1-A8FC-5833E260CF5B}" destId="{944B07FC-84D8-40DF-B88E-3124374868E6}" srcOrd="2" destOrd="0" presId="urn:microsoft.com/office/officeart/2018/5/layout/CenteredIconLabelDescriptionList"/>
    <dgm:cxn modelId="{0BBF5353-79F1-A949-9819-FEC86D6207F2}" type="presParOf" srcId="{ACE5EAF2-BA54-4CE1-A8FC-5833E260CF5B}" destId="{9DCBDADA-C743-47D0-A01A-A088CFAA7CBD}" srcOrd="3" destOrd="0" presId="urn:microsoft.com/office/officeart/2018/5/layout/CenteredIconLabelDescriptionList"/>
    <dgm:cxn modelId="{B5378978-A0C6-0548-B7E8-267539B30820}" type="presParOf" srcId="{ACE5EAF2-BA54-4CE1-A8FC-5833E260CF5B}" destId="{13A761CF-AB38-4D92-BD95-C57B2644DCC9}" srcOrd="4" destOrd="0" presId="urn:microsoft.com/office/officeart/2018/5/layout/CenteredIconLabelDescriptionList"/>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058A66F-9469-D54B-81CE-D967625774E9}"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US"/>
        </a:p>
      </dgm:t>
    </dgm:pt>
    <dgm:pt modelId="{91C7E05D-E4E6-634A-AEE9-DE0012CACC45}">
      <dgm:prSet phldrT="[Text]"/>
      <dgm:spPr/>
      <dgm:t>
        <a:bodyPr/>
        <a:lstStyle/>
        <a:p>
          <a:r>
            <a:rPr lang="en-US" dirty="0"/>
            <a:t>Stochastic Weather Generator</a:t>
          </a:r>
        </a:p>
      </dgm:t>
    </dgm:pt>
    <dgm:pt modelId="{78A41380-D00F-F64D-9F14-1CBECB51BCE8}" type="parTrans" cxnId="{8B7874CF-C3D5-3C40-B392-5183CD7166D2}">
      <dgm:prSet/>
      <dgm:spPr/>
      <dgm:t>
        <a:bodyPr/>
        <a:lstStyle/>
        <a:p>
          <a:endParaRPr lang="en-US"/>
        </a:p>
      </dgm:t>
    </dgm:pt>
    <dgm:pt modelId="{7A39B0E7-F620-F444-A8B5-50E646FCDF53}" type="sibTrans" cxnId="{8B7874CF-C3D5-3C40-B392-5183CD7166D2}">
      <dgm:prSet/>
      <dgm:spPr/>
      <dgm:t>
        <a:bodyPr/>
        <a:lstStyle/>
        <a:p>
          <a:endParaRPr lang="en-US"/>
        </a:p>
      </dgm:t>
    </dgm:pt>
    <dgm:pt modelId="{6D039BE4-5776-F348-B6EA-81733D2E2165}">
      <dgm:prSet phldrT="[Text]"/>
      <dgm:spPr/>
      <dgm:t>
        <a:bodyPr/>
        <a:lstStyle/>
        <a:p>
          <a:r>
            <a:rPr lang="en-US" dirty="0"/>
            <a:t>Precipitation</a:t>
          </a:r>
        </a:p>
      </dgm:t>
    </dgm:pt>
    <dgm:pt modelId="{C30EA628-73D7-3543-AFDB-4AF06741AE8F}" type="parTrans" cxnId="{42133F28-694F-8A49-91F9-B72148CA1551}">
      <dgm:prSet/>
      <dgm:spPr/>
      <dgm:t>
        <a:bodyPr/>
        <a:lstStyle/>
        <a:p>
          <a:endParaRPr lang="en-US"/>
        </a:p>
      </dgm:t>
    </dgm:pt>
    <dgm:pt modelId="{186F0713-CCAE-3D4D-BEB0-D81EFB209337}" type="sibTrans" cxnId="{42133F28-694F-8A49-91F9-B72148CA1551}">
      <dgm:prSet/>
      <dgm:spPr/>
      <dgm:t>
        <a:bodyPr/>
        <a:lstStyle/>
        <a:p>
          <a:endParaRPr lang="en-US"/>
        </a:p>
      </dgm:t>
    </dgm:pt>
    <dgm:pt modelId="{25742D60-2FE6-E34C-B93C-F4C53D4ED9D2}">
      <dgm:prSet phldrT="[Text]"/>
      <dgm:spPr/>
      <dgm:t>
        <a:bodyPr/>
        <a:lstStyle/>
        <a:p>
          <a:r>
            <a:rPr lang="en-US" dirty="0"/>
            <a:t>Hydrologic Model</a:t>
          </a:r>
        </a:p>
      </dgm:t>
    </dgm:pt>
    <dgm:pt modelId="{D7F0DACD-4F97-3B48-BEDF-342A5F788A04}" type="parTrans" cxnId="{489A04A7-8A8D-1145-A11B-3E56F935C5E2}">
      <dgm:prSet/>
      <dgm:spPr/>
      <dgm:t>
        <a:bodyPr/>
        <a:lstStyle/>
        <a:p>
          <a:endParaRPr lang="en-US"/>
        </a:p>
      </dgm:t>
    </dgm:pt>
    <dgm:pt modelId="{1ED5CAFF-3186-7041-A14C-B94066B4DB1C}" type="sibTrans" cxnId="{489A04A7-8A8D-1145-A11B-3E56F935C5E2}">
      <dgm:prSet/>
      <dgm:spPr/>
      <dgm:t>
        <a:bodyPr/>
        <a:lstStyle/>
        <a:p>
          <a:endParaRPr lang="en-US"/>
        </a:p>
      </dgm:t>
    </dgm:pt>
    <dgm:pt modelId="{4A4C0335-AE2D-EC44-81B9-643CE0207E5C}">
      <dgm:prSet phldrT="[Text]"/>
      <dgm:spPr/>
      <dgm:t>
        <a:bodyPr/>
        <a:lstStyle/>
        <a:p>
          <a:r>
            <a:rPr lang="en-US" dirty="0"/>
            <a:t>Reservoir inflows</a:t>
          </a:r>
        </a:p>
      </dgm:t>
    </dgm:pt>
    <dgm:pt modelId="{37C63142-A576-CD48-9E2E-90802AE20D6B}" type="parTrans" cxnId="{5467455A-45B8-2E41-8800-B6DEE2BEBC66}">
      <dgm:prSet/>
      <dgm:spPr/>
      <dgm:t>
        <a:bodyPr/>
        <a:lstStyle/>
        <a:p>
          <a:endParaRPr lang="en-US"/>
        </a:p>
      </dgm:t>
    </dgm:pt>
    <dgm:pt modelId="{0B0BD8DD-33E0-D741-9CDC-68DEC316FEBC}" type="sibTrans" cxnId="{5467455A-45B8-2E41-8800-B6DEE2BEBC66}">
      <dgm:prSet/>
      <dgm:spPr/>
      <dgm:t>
        <a:bodyPr/>
        <a:lstStyle/>
        <a:p>
          <a:endParaRPr lang="en-US"/>
        </a:p>
      </dgm:t>
    </dgm:pt>
    <dgm:pt modelId="{3399CA57-2EFE-F442-B71F-5C2A87D097FE}">
      <dgm:prSet phldrT="[Text]"/>
      <dgm:spPr/>
      <dgm:t>
        <a:bodyPr/>
        <a:lstStyle/>
        <a:p>
          <a:r>
            <a:rPr lang="en-US" dirty="0"/>
            <a:t>Systems Operations model </a:t>
          </a:r>
        </a:p>
      </dgm:t>
    </dgm:pt>
    <dgm:pt modelId="{C715E696-2914-4744-97DA-EF63A4D2AEDC}" type="parTrans" cxnId="{F16385DA-9D9F-5945-A46C-DBBA8F3D4716}">
      <dgm:prSet/>
      <dgm:spPr/>
      <dgm:t>
        <a:bodyPr/>
        <a:lstStyle/>
        <a:p>
          <a:endParaRPr lang="en-US"/>
        </a:p>
      </dgm:t>
    </dgm:pt>
    <dgm:pt modelId="{CC719CE7-9216-5840-AAA3-5730713C860B}" type="sibTrans" cxnId="{F16385DA-9D9F-5945-A46C-DBBA8F3D4716}">
      <dgm:prSet/>
      <dgm:spPr/>
      <dgm:t>
        <a:bodyPr/>
        <a:lstStyle/>
        <a:p>
          <a:endParaRPr lang="en-US"/>
        </a:p>
      </dgm:t>
    </dgm:pt>
    <dgm:pt modelId="{ACC9B193-6763-0442-8893-CEBBB83F0404}">
      <dgm:prSet phldrT="[Text]"/>
      <dgm:spPr/>
      <dgm:t>
        <a:bodyPr/>
        <a:lstStyle/>
        <a:p>
          <a:r>
            <a:rPr lang="en-US" dirty="0"/>
            <a:t>DTO</a:t>
          </a:r>
        </a:p>
      </dgm:t>
    </dgm:pt>
    <dgm:pt modelId="{AA7E4179-42CA-3B41-A822-6D7682B6BCB1}" type="parTrans" cxnId="{BEB5D3B5-9330-384B-9524-D1A98D318920}">
      <dgm:prSet/>
      <dgm:spPr/>
      <dgm:t>
        <a:bodyPr/>
        <a:lstStyle/>
        <a:p>
          <a:endParaRPr lang="en-US"/>
        </a:p>
      </dgm:t>
    </dgm:pt>
    <dgm:pt modelId="{7606A8D3-7036-834D-A59E-4175797AE004}" type="sibTrans" cxnId="{BEB5D3B5-9330-384B-9524-D1A98D318920}">
      <dgm:prSet/>
      <dgm:spPr/>
      <dgm:t>
        <a:bodyPr/>
        <a:lstStyle/>
        <a:p>
          <a:endParaRPr lang="en-US"/>
        </a:p>
      </dgm:t>
    </dgm:pt>
    <dgm:pt modelId="{0C041D05-4C7F-D845-887A-0F9E87201E27}">
      <dgm:prSet phldrT="[Text]"/>
      <dgm:spPr/>
      <dgm:t>
        <a:bodyPr/>
        <a:lstStyle/>
        <a:p>
          <a:r>
            <a:rPr lang="en-US" dirty="0"/>
            <a:t>X2 Model</a:t>
          </a:r>
        </a:p>
      </dgm:t>
    </dgm:pt>
    <dgm:pt modelId="{D43D8CD0-D2BE-BA4F-982B-A5AE22B54D40}" type="parTrans" cxnId="{413A93ED-5337-8544-801E-5F7066C13DAA}">
      <dgm:prSet/>
      <dgm:spPr/>
      <dgm:t>
        <a:bodyPr/>
        <a:lstStyle/>
        <a:p>
          <a:endParaRPr lang="en-US"/>
        </a:p>
      </dgm:t>
    </dgm:pt>
    <dgm:pt modelId="{95C92D47-E786-C649-B0A4-E2EDF655C6DB}" type="sibTrans" cxnId="{413A93ED-5337-8544-801E-5F7066C13DAA}">
      <dgm:prSet/>
      <dgm:spPr/>
      <dgm:t>
        <a:bodyPr/>
        <a:lstStyle/>
        <a:p>
          <a:endParaRPr lang="en-US"/>
        </a:p>
      </dgm:t>
    </dgm:pt>
    <dgm:pt modelId="{7A736515-618C-8043-9E32-33B1D492E826}">
      <dgm:prSet phldrT="[Text]"/>
      <dgm:spPr/>
      <dgm:t>
        <a:bodyPr/>
        <a:lstStyle/>
        <a:p>
          <a:r>
            <a:rPr lang="en-US" dirty="0"/>
            <a:t>TESLA/COSMOS </a:t>
          </a:r>
        </a:p>
      </dgm:t>
    </dgm:pt>
    <dgm:pt modelId="{B519F7AF-454F-7743-841C-8B5AFE7920D8}" type="parTrans" cxnId="{A484AC1A-EA41-C244-BE89-3D4098A2249C}">
      <dgm:prSet/>
      <dgm:spPr/>
      <dgm:t>
        <a:bodyPr/>
        <a:lstStyle/>
        <a:p>
          <a:endParaRPr lang="en-US"/>
        </a:p>
      </dgm:t>
    </dgm:pt>
    <dgm:pt modelId="{D4B9FF2A-72E6-354D-94B6-66C2F9698F4C}" type="sibTrans" cxnId="{A484AC1A-EA41-C244-BE89-3D4098A2249C}">
      <dgm:prSet/>
      <dgm:spPr/>
      <dgm:t>
        <a:bodyPr/>
        <a:lstStyle/>
        <a:p>
          <a:endParaRPr lang="en-US"/>
        </a:p>
      </dgm:t>
    </dgm:pt>
    <dgm:pt modelId="{9ED80D23-E7CA-D34A-B9E3-A91A2AB8BFBB}">
      <dgm:prSet phldrT="[Text]"/>
      <dgm:spPr/>
      <dgm:t>
        <a:bodyPr/>
        <a:lstStyle/>
        <a:p>
          <a:r>
            <a:rPr lang="en-US" dirty="0"/>
            <a:t>Storage estimates </a:t>
          </a:r>
        </a:p>
      </dgm:t>
    </dgm:pt>
    <dgm:pt modelId="{E361DB85-01C1-E747-89A6-3C55D95AA84C}" type="parTrans" cxnId="{B394DF29-2A5C-4D49-980C-22973892F32C}">
      <dgm:prSet/>
      <dgm:spPr/>
      <dgm:t>
        <a:bodyPr/>
        <a:lstStyle/>
        <a:p>
          <a:endParaRPr lang="en-US"/>
        </a:p>
      </dgm:t>
    </dgm:pt>
    <dgm:pt modelId="{4240F3C0-E529-CE4D-BC48-D0AB5D41C6D5}" type="sibTrans" cxnId="{B394DF29-2A5C-4D49-980C-22973892F32C}">
      <dgm:prSet/>
      <dgm:spPr/>
      <dgm:t>
        <a:bodyPr/>
        <a:lstStyle/>
        <a:p>
          <a:endParaRPr lang="en-US"/>
        </a:p>
      </dgm:t>
    </dgm:pt>
    <dgm:pt modelId="{1E6761F4-2AF6-6B4B-9BC5-CD36BD2F27A4}">
      <dgm:prSet phldrT="[Text]"/>
      <dgm:spPr/>
      <dgm:t>
        <a:bodyPr/>
        <a:lstStyle/>
        <a:p>
          <a:r>
            <a:rPr lang="en-US" dirty="0"/>
            <a:t>Temperature</a:t>
          </a:r>
        </a:p>
      </dgm:t>
    </dgm:pt>
    <dgm:pt modelId="{17DB90BA-1D75-9146-9DBF-4D4524EF8148}" type="parTrans" cxnId="{AA2E8E8F-679D-AB4E-9AA6-373D91A12080}">
      <dgm:prSet/>
      <dgm:spPr/>
      <dgm:t>
        <a:bodyPr/>
        <a:lstStyle/>
        <a:p>
          <a:endParaRPr lang="en-US"/>
        </a:p>
      </dgm:t>
    </dgm:pt>
    <dgm:pt modelId="{5498A05B-93D0-544E-8E53-906647124B2D}" type="sibTrans" cxnId="{AA2E8E8F-679D-AB4E-9AA6-373D91A12080}">
      <dgm:prSet/>
      <dgm:spPr/>
      <dgm:t>
        <a:bodyPr/>
        <a:lstStyle/>
        <a:p>
          <a:endParaRPr lang="en-US"/>
        </a:p>
      </dgm:t>
    </dgm:pt>
    <dgm:pt modelId="{1D19C09A-EC90-9143-98AA-AD9B99D623B6}" type="pres">
      <dgm:prSet presAssocID="{6058A66F-9469-D54B-81CE-D967625774E9}" presName="linearFlow" presStyleCnt="0">
        <dgm:presLayoutVars>
          <dgm:dir/>
          <dgm:animLvl val="lvl"/>
          <dgm:resizeHandles val="exact"/>
        </dgm:presLayoutVars>
      </dgm:prSet>
      <dgm:spPr/>
    </dgm:pt>
    <dgm:pt modelId="{E762A1DF-B2DA-634E-A0C3-52B499BADB0B}" type="pres">
      <dgm:prSet presAssocID="{91C7E05D-E4E6-634A-AEE9-DE0012CACC45}" presName="composite" presStyleCnt="0"/>
      <dgm:spPr/>
    </dgm:pt>
    <dgm:pt modelId="{CD2AC651-9B1F-F54F-B73A-60C4391D3EF8}" type="pres">
      <dgm:prSet presAssocID="{91C7E05D-E4E6-634A-AEE9-DE0012CACC45}" presName="parTx" presStyleLbl="node1" presStyleIdx="0" presStyleCnt="5">
        <dgm:presLayoutVars>
          <dgm:chMax val="0"/>
          <dgm:chPref val="0"/>
          <dgm:bulletEnabled val="1"/>
        </dgm:presLayoutVars>
      </dgm:prSet>
      <dgm:spPr/>
    </dgm:pt>
    <dgm:pt modelId="{0969E43E-BE92-4E4F-8291-EA76AF11D3C0}" type="pres">
      <dgm:prSet presAssocID="{91C7E05D-E4E6-634A-AEE9-DE0012CACC45}" presName="parSh" presStyleLbl="node1" presStyleIdx="0" presStyleCnt="5"/>
      <dgm:spPr/>
    </dgm:pt>
    <dgm:pt modelId="{4D4D070C-F2F4-D94D-9E46-ADC61E691015}" type="pres">
      <dgm:prSet presAssocID="{91C7E05D-E4E6-634A-AEE9-DE0012CACC45}" presName="desTx" presStyleLbl="fgAcc1" presStyleIdx="0" presStyleCnt="5" custLinFactNeighborY="17119">
        <dgm:presLayoutVars>
          <dgm:bulletEnabled val="1"/>
        </dgm:presLayoutVars>
      </dgm:prSet>
      <dgm:spPr/>
    </dgm:pt>
    <dgm:pt modelId="{D13E84ED-2ECD-4F41-A08B-A57081E3498C}" type="pres">
      <dgm:prSet presAssocID="{7A39B0E7-F620-F444-A8B5-50E646FCDF53}" presName="sibTrans" presStyleLbl="sibTrans2D1" presStyleIdx="0" presStyleCnt="4"/>
      <dgm:spPr/>
    </dgm:pt>
    <dgm:pt modelId="{7B942547-2966-1144-8376-C918BB7FB927}" type="pres">
      <dgm:prSet presAssocID="{7A39B0E7-F620-F444-A8B5-50E646FCDF53}" presName="connTx" presStyleLbl="sibTrans2D1" presStyleIdx="0" presStyleCnt="4"/>
      <dgm:spPr/>
    </dgm:pt>
    <dgm:pt modelId="{B388E97B-0D04-2D45-A1A1-03E9A6E0622C}" type="pres">
      <dgm:prSet presAssocID="{25742D60-2FE6-E34C-B93C-F4C53D4ED9D2}" presName="composite" presStyleCnt="0"/>
      <dgm:spPr/>
    </dgm:pt>
    <dgm:pt modelId="{B503E447-F626-7F49-AE08-5E708959EF66}" type="pres">
      <dgm:prSet presAssocID="{25742D60-2FE6-E34C-B93C-F4C53D4ED9D2}" presName="parTx" presStyleLbl="node1" presStyleIdx="0" presStyleCnt="5">
        <dgm:presLayoutVars>
          <dgm:chMax val="0"/>
          <dgm:chPref val="0"/>
          <dgm:bulletEnabled val="1"/>
        </dgm:presLayoutVars>
      </dgm:prSet>
      <dgm:spPr/>
    </dgm:pt>
    <dgm:pt modelId="{726EDE40-619B-8449-A4F8-0B7986BE5AD9}" type="pres">
      <dgm:prSet presAssocID="{25742D60-2FE6-E34C-B93C-F4C53D4ED9D2}" presName="parSh" presStyleLbl="node1" presStyleIdx="1" presStyleCnt="5"/>
      <dgm:spPr/>
    </dgm:pt>
    <dgm:pt modelId="{E8E72ADF-21E8-8145-B634-245B4667E801}" type="pres">
      <dgm:prSet presAssocID="{25742D60-2FE6-E34C-B93C-F4C53D4ED9D2}" presName="desTx" presStyleLbl="fgAcc1" presStyleIdx="1" presStyleCnt="5" custLinFactNeighborY="9911">
        <dgm:presLayoutVars>
          <dgm:bulletEnabled val="1"/>
        </dgm:presLayoutVars>
      </dgm:prSet>
      <dgm:spPr/>
    </dgm:pt>
    <dgm:pt modelId="{D72CFBDF-3ADC-A340-9F26-0428A4F02DE0}" type="pres">
      <dgm:prSet presAssocID="{1ED5CAFF-3186-7041-A14C-B94066B4DB1C}" presName="sibTrans" presStyleLbl="sibTrans2D1" presStyleIdx="1" presStyleCnt="4"/>
      <dgm:spPr/>
    </dgm:pt>
    <dgm:pt modelId="{17424A8E-8A7B-0E43-8F58-1AAE156F5A15}" type="pres">
      <dgm:prSet presAssocID="{1ED5CAFF-3186-7041-A14C-B94066B4DB1C}" presName="connTx" presStyleLbl="sibTrans2D1" presStyleIdx="1" presStyleCnt="4"/>
      <dgm:spPr/>
    </dgm:pt>
    <dgm:pt modelId="{C03FDA28-2CD8-C041-8246-5DBD45777BA0}" type="pres">
      <dgm:prSet presAssocID="{3399CA57-2EFE-F442-B71F-5C2A87D097FE}" presName="composite" presStyleCnt="0"/>
      <dgm:spPr/>
    </dgm:pt>
    <dgm:pt modelId="{01485CFB-8D09-684E-9C38-213FEF21348B}" type="pres">
      <dgm:prSet presAssocID="{3399CA57-2EFE-F442-B71F-5C2A87D097FE}" presName="parTx" presStyleLbl="node1" presStyleIdx="1" presStyleCnt="5">
        <dgm:presLayoutVars>
          <dgm:chMax val="0"/>
          <dgm:chPref val="0"/>
          <dgm:bulletEnabled val="1"/>
        </dgm:presLayoutVars>
      </dgm:prSet>
      <dgm:spPr/>
    </dgm:pt>
    <dgm:pt modelId="{756D7207-AADA-3C41-ADAB-8C4CBF4F3DA3}" type="pres">
      <dgm:prSet presAssocID="{3399CA57-2EFE-F442-B71F-5C2A87D097FE}" presName="parSh" presStyleLbl="node1" presStyleIdx="2" presStyleCnt="5"/>
      <dgm:spPr/>
    </dgm:pt>
    <dgm:pt modelId="{1955C101-48B8-8F40-BFA3-AB259E7EA463}" type="pres">
      <dgm:prSet presAssocID="{3399CA57-2EFE-F442-B71F-5C2A87D097FE}" presName="desTx" presStyleLbl="fgAcc1" presStyleIdx="2" presStyleCnt="5" custLinFactNeighborY="11148">
        <dgm:presLayoutVars>
          <dgm:bulletEnabled val="1"/>
        </dgm:presLayoutVars>
      </dgm:prSet>
      <dgm:spPr/>
    </dgm:pt>
    <dgm:pt modelId="{68BAA328-A741-B949-B81F-A71EAE53FF56}" type="pres">
      <dgm:prSet presAssocID="{CC719CE7-9216-5840-AAA3-5730713C860B}" presName="sibTrans" presStyleLbl="sibTrans2D1" presStyleIdx="2" presStyleCnt="4"/>
      <dgm:spPr/>
    </dgm:pt>
    <dgm:pt modelId="{6EA27A52-CBCD-BF41-AC7F-76E35B3502E8}" type="pres">
      <dgm:prSet presAssocID="{CC719CE7-9216-5840-AAA3-5730713C860B}" presName="connTx" presStyleLbl="sibTrans2D1" presStyleIdx="2" presStyleCnt="4"/>
      <dgm:spPr/>
    </dgm:pt>
    <dgm:pt modelId="{B7AFB277-C883-6B46-B04E-72B2C08D414A}" type="pres">
      <dgm:prSet presAssocID="{0C041D05-4C7F-D845-887A-0F9E87201E27}" presName="composite" presStyleCnt="0"/>
      <dgm:spPr/>
    </dgm:pt>
    <dgm:pt modelId="{5F8C6D7B-7018-1540-9802-6186346A9681}" type="pres">
      <dgm:prSet presAssocID="{0C041D05-4C7F-D845-887A-0F9E87201E27}" presName="parTx" presStyleLbl="node1" presStyleIdx="2" presStyleCnt="5">
        <dgm:presLayoutVars>
          <dgm:chMax val="0"/>
          <dgm:chPref val="0"/>
          <dgm:bulletEnabled val="1"/>
        </dgm:presLayoutVars>
      </dgm:prSet>
      <dgm:spPr/>
    </dgm:pt>
    <dgm:pt modelId="{93B895B3-3C46-DA47-8F66-C4554C27685B}" type="pres">
      <dgm:prSet presAssocID="{0C041D05-4C7F-D845-887A-0F9E87201E27}" presName="parSh" presStyleLbl="node1" presStyleIdx="3" presStyleCnt="5"/>
      <dgm:spPr/>
    </dgm:pt>
    <dgm:pt modelId="{F28DA096-1CB3-C840-9E12-708EE1175CB7}" type="pres">
      <dgm:prSet presAssocID="{0C041D05-4C7F-D845-887A-0F9E87201E27}" presName="desTx" presStyleLbl="fgAcc1" presStyleIdx="3" presStyleCnt="5" custLinFactNeighborY="13581">
        <dgm:presLayoutVars>
          <dgm:bulletEnabled val="1"/>
        </dgm:presLayoutVars>
      </dgm:prSet>
      <dgm:spPr/>
    </dgm:pt>
    <dgm:pt modelId="{06FD6910-C2AA-C34E-861C-13E9D8D427BD}" type="pres">
      <dgm:prSet presAssocID="{95C92D47-E786-C649-B0A4-E2EDF655C6DB}" presName="sibTrans" presStyleLbl="sibTrans2D1" presStyleIdx="3" presStyleCnt="4" custAng="10729126" custLinFactNeighborX="28481" custLinFactNeighborY="53935"/>
      <dgm:spPr/>
    </dgm:pt>
    <dgm:pt modelId="{E1B02619-D90A-6F4A-991C-66544532E398}" type="pres">
      <dgm:prSet presAssocID="{95C92D47-E786-C649-B0A4-E2EDF655C6DB}" presName="connTx" presStyleLbl="sibTrans2D1" presStyleIdx="3" presStyleCnt="4"/>
      <dgm:spPr/>
    </dgm:pt>
    <dgm:pt modelId="{8AEC25E6-EC04-8848-B262-F38ECBC2ED39}" type="pres">
      <dgm:prSet presAssocID="{7A736515-618C-8043-9E32-33B1D492E826}" presName="composite" presStyleCnt="0"/>
      <dgm:spPr/>
    </dgm:pt>
    <dgm:pt modelId="{1662D299-CD20-5C4E-B03F-B043C5C314FE}" type="pres">
      <dgm:prSet presAssocID="{7A736515-618C-8043-9E32-33B1D492E826}" presName="parTx" presStyleLbl="node1" presStyleIdx="3" presStyleCnt="5">
        <dgm:presLayoutVars>
          <dgm:chMax val="0"/>
          <dgm:chPref val="0"/>
          <dgm:bulletEnabled val="1"/>
        </dgm:presLayoutVars>
      </dgm:prSet>
      <dgm:spPr/>
    </dgm:pt>
    <dgm:pt modelId="{D3538422-D92F-A849-8FF9-C427C6C916BB}" type="pres">
      <dgm:prSet presAssocID="{7A736515-618C-8043-9E32-33B1D492E826}" presName="parSh" presStyleLbl="node1" presStyleIdx="4" presStyleCnt="5" custLinFactX="-200000" custLinFactY="-100000" custLinFactNeighborX="-259348" custLinFactNeighborY="-128122"/>
      <dgm:spPr/>
    </dgm:pt>
    <dgm:pt modelId="{58913AEA-A00E-054C-8CD2-40ACFA7D410F}" type="pres">
      <dgm:prSet presAssocID="{7A736515-618C-8043-9E32-33B1D492E826}" presName="desTx" presStyleLbl="fgAcc1" presStyleIdx="4" presStyleCnt="5" custLinFactX="-200000" custLinFactY="-100000" custLinFactNeighborX="-237775" custLinFactNeighborY="-104745">
        <dgm:presLayoutVars>
          <dgm:bulletEnabled val="1"/>
        </dgm:presLayoutVars>
      </dgm:prSet>
      <dgm:spPr/>
    </dgm:pt>
  </dgm:ptLst>
  <dgm:cxnLst>
    <dgm:cxn modelId="{E89D360E-3703-2542-8CDD-FBF6EF47C4D6}" type="presOf" srcId="{95C92D47-E786-C649-B0A4-E2EDF655C6DB}" destId="{E1B02619-D90A-6F4A-991C-66544532E398}" srcOrd="1" destOrd="0" presId="urn:microsoft.com/office/officeart/2005/8/layout/process3"/>
    <dgm:cxn modelId="{16F33111-D219-564A-B63F-AA20698D22E6}" type="presOf" srcId="{3399CA57-2EFE-F442-B71F-5C2A87D097FE}" destId="{756D7207-AADA-3C41-ADAB-8C4CBF4F3DA3}" srcOrd="1" destOrd="0" presId="urn:microsoft.com/office/officeart/2005/8/layout/process3"/>
    <dgm:cxn modelId="{A484AC1A-EA41-C244-BE89-3D4098A2249C}" srcId="{6058A66F-9469-D54B-81CE-D967625774E9}" destId="{7A736515-618C-8043-9E32-33B1D492E826}" srcOrd="4" destOrd="0" parTransId="{B519F7AF-454F-7743-841C-8B5AFE7920D8}" sibTransId="{D4B9FF2A-72E6-354D-94B6-66C2F9698F4C}"/>
    <dgm:cxn modelId="{A0690720-902F-3B4E-90F1-018BA44BC6EE}" type="presOf" srcId="{0C041D05-4C7F-D845-887A-0F9E87201E27}" destId="{5F8C6D7B-7018-1540-9802-6186346A9681}" srcOrd="0" destOrd="0" presId="urn:microsoft.com/office/officeart/2005/8/layout/process3"/>
    <dgm:cxn modelId="{1EBF6321-95A0-374B-BF33-D66142472768}" type="presOf" srcId="{1E6761F4-2AF6-6B4B-9BC5-CD36BD2F27A4}" destId="{4D4D070C-F2F4-D94D-9E46-ADC61E691015}" srcOrd="0" destOrd="1" presId="urn:microsoft.com/office/officeart/2005/8/layout/process3"/>
    <dgm:cxn modelId="{783CBB24-2979-4045-A296-74E5B3E64669}" type="presOf" srcId="{1ED5CAFF-3186-7041-A14C-B94066B4DB1C}" destId="{D72CFBDF-3ADC-A340-9F26-0428A4F02DE0}" srcOrd="0" destOrd="0" presId="urn:microsoft.com/office/officeart/2005/8/layout/process3"/>
    <dgm:cxn modelId="{2D71DB26-544C-3240-9FD8-7DDE4A6B01D2}" type="presOf" srcId="{CC719CE7-9216-5840-AAA3-5730713C860B}" destId="{68BAA328-A741-B949-B81F-A71EAE53FF56}" srcOrd="0" destOrd="0" presId="urn:microsoft.com/office/officeart/2005/8/layout/process3"/>
    <dgm:cxn modelId="{FBF99227-FDE9-F445-945A-C5CD4C7CEE9A}" type="presOf" srcId="{91C7E05D-E4E6-634A-AEE9-DE0012CACC45}" destId="{CD2AC651-9B1F-F54F-B73A-60C4391D3EF8}" srcOrd="0" destOrd="0" presId="urn:microsoft.com/office/officeart/2005/8/layout/process3"/>
    <dgm:cxn modelId="{42133F28-694F-8A49-91F9-B72148CA1551}" srcId="{91C7E05D-E4E6-634A-AEE9-DE0012CACC45}" destId="{6D039BE4-5776-F348-B6EA-81733D2E2165}" srcOrd="0" destOrd="0" parTransId="{C30EA628-73D7-3543-AFDB-4AF06741AE8F}" sibTransId="{186F0713-CCAE-3D4D-BEB0-D81EFB209337}"/>
    <dgm:cxn modelId="{B394DF29-2A5C-4D49-980C-22973892F32C}" srcId="{3399CA57-2EFE-F442-B71F-5C2A87D097FE}" destId="{9ED80D23-E7CA-D34A-B9E3-A91A2AB8BFBB}" srcOrd="1" destOrd="0" parTransId="{E361DB85-01C1-E747-89A6-3C55D95AA84C}" sibTransId="{4240F3C0-E529-CE4D-BC48-D0AB5D41C6D5}"/>
    <dgm:cxn modelId="{B70F5941-57D2-2144-A9B9-E1C5071AF977}" type="presOf" srcId="{7A39B0E7-F620-F444-A8B5-50E646FCDF53}" destId="{7B942547-2966-1144-8376-C918BB7FB927}" srcOrd="1" destOrd="0" presId="urn:microsoft.com/office/officeart/2005/8/layout/process3"/>
    <dgm:cxn modelId="{E0D74E4A-F828-D942-9B56-38AA256B194A}" type="presOf" srcId="{91C7E05D-E4E6-634A-AEE9-DE0012CACC45}" destId="{0969E43E-BE92-4E4F-8291-EA76AF11D3C0}" srcOrd="1" destOrd="0" presId="urn:microsoft.com/office/officeart/2005/8/layout/process3"/>
    <dgm:cxn modelId="{F805E14F-7CC8-0549-9690-97AC788F1925}" type="presOf" srcId="{3399CA57-2EFE-F442-B71F-5C2A87D097FE}" destId="{01485CFB-8D09-684E-9C38-213FEF21348B}" srcOrd="0" destOrd="0" presId="urn:microsoft.com/office/officeart/2005/8/layout/process3"/>
    <dgm:cxn modelId="{5467455A-45B8-2E41-8800-B6DEE2BEBC66}" srcId="{25742D60-2FE6-E34C-B93C-F4C53D4ED9D2}" destId="{4A4C0335-AE2D-EC44-81B9-643CE0207E5C}" srcOrd="0" destOrd="0" parTransId="{37C63142-A576-CD48-9E2E-90802AE20D6B}" sibTransId="{0B0BD8DD-33E0-D741-9CDC-68DEC316FEBC}"/>
    <dgm:cxn modelId="{A611115C-1A7A-4E44-B05A-B2C9540DC2E7}" type="presOf" srcId="{CC719CE7-9216-5840-AAA3-5730713C860B}" destId="{6EA27A52-CBCD-BF41-AC7F-76E35B3502E8}" srcOrd="1" destOrd="0" presId="urn:microsoft.com/office/officeart/2005/8/layout/process3"/>
    <dgm:cxn modelId="{66DB686A-A2B4-DF47-A16D-43C4ED108EFC}" type="presOf" srcId="{0C041D05-4C7F-D845-887A-0F9E87201E27}" destId="{93B895B3-3C46-DA47-8F66-C4554C27685B}" srcOrd="1" destOrd="0" presId="urn:microsoft.com/office/officeart/2005/8/layout/process3"/>
    <dgm:cxn modelId="{022AEE6C-BF0B-7740-A8CE-7C3D77B11901}" type="presOf" srcId="{ACC9B193-6763-0442-8893-CEBBB83F0404}" destId="{1955C101-48B8-8F40-BFA3-AB259E7EA463}" srcOrd="0" destOrd="0" presId="urn:microsoft.com/office/officeart/2005/8/layout/process3"/>
    <dgm:cxn modelId="{CFFB0970-C1DB-DD4C-920B-D1CA484A63E5}" type="presOf" srcId="{25742D60-2FE6-E34C-B93C-F4C53D4ED9D2}" destId="{726EDE40-619B-8449-A4F8-0B7986BE5AD9}" srcOrd="1" destOrd="0" presId="urn:microsoft.com/office/officeart/2005/8/layout/process3"/>
    <dgm:cxn modelId="{3DD05372-B524-A142-AADB-8668B66FF7C2}" type="presOf" srcId="{6058A66F-9469-D54B-81CE-D967625774E9}" destId="{1D19C09A-EC90-9143-98AA-AD9B99D623B6}" srcOrd="0" destOrd="0" presId="urn:microsoft.com/office/officeart/2005/8/layout/process3"/>
    <dgm:cxn modelId="{ABE47877-3BFE-954E-8495-B0C1DE6BD67D}" type="presOf" srcId="{9ED80D23-E7CA-D34A-B9E3-A91A2AB8BFBB}" destId="{1955C101-48B8-8F40-BFA3-AB259E7EA463}" srcOrd="0" destOrd="1" presId="urn:microsoft.com/office/officeart/2005/8/layout/process3"/>
    <dgm:cxn modelId="{40372884-CA73-744E-90A4-5EC471917A44}" type="presOf" srcId="{7A736515-618C-8043-9E32-33B1D492E826}" destId="{1662D299-CD20-5C4E-B03F-B043C5C314FE}" srcOrd="0" destOrd="0" presId="urn:microsoft.com/office/officeart/2005/8/layout/process3"/>
    <dgm:cxn modelId="{0010AD8B-CD4A-C040-9C8D-F031370B6004}" type="presOf" srcId="{95C92D47-E786-C649-B0A4-E2EDF655C6DB}" destId="{06FD6910-C2AA-C34E-861C-13E9D8D427BD}" srcOrd="0" destOrd="0" presId="urn:microsoft.com/office/officeart/2005/8/layout/process3"/>
    <dgm:cxn modelId="{618D1F8C-6005-8A4C-B4AE-B3C90E9DBEDF}" type="presOf" srcId="{1ED5CAFF-3186-7041-A14C-B94066B4DB1C}" destId="{17424A8E-8A7B-0E43-8F58-1AAE156F5A15}" srcOrd="1" destOrd="0" presId="urn:microsoft.com/office/officeart/2005/8/layout/process3"/>
    <dgm:cxn modelId="{AA2E8E8F-679D-AB4E-9AA6-373D91A12080}" srcId="{91C7E05D-E4E6-634A-AEE9-DE0012CACC45}" destId="{1E6761F4-2AF6-6B4B-9BC5-CD36BD2F27A4}" srcOrd="1" destOrd="0" parTransId="{17DB90BA-1D75-9146-9DBF-4D4524EF8148}" sibTransId="{5498A05B-93D0-544E-8E53-906647124B2D}"/>
    <dgm:cxn modelId="{FA270C90-DB28-DB4F-9694-E849F8BCFFA9}" type="presOf" srcId="{6D039BE4-5776-F348-B6EA-81733D2E2165}" destId="{4D4D070C-F2F4-D94D-9E46-ADC61E691015}" srcOrd="0" destOrd="0" presId="urn:microsoft.com/office/officeart/2005/8/layout/process3"/>
    <dgm:cxn modelId="{489A04A7-8A8D-1145-A11B-3E56F935C5E2}" srcId="{6058A66F-9469-D54B-81CE-D967625774E9}" destId="{25742D60-2FE6-E34C-B93C-F4C53D4ED9D2}" srcOrd="1" destOrd="0" parTransId="{D7F0DACD-4F97-3B48-BEDF-342A5F788A04}" sibTransId="{1ED5CAFF-3186-7041-A14C-B94066B4DB1C}"/>
    <dgm:cxn modelId="{A0CBFBB3-55AB-794A-91F9-A26E6D5F6352}" type="presOf" srcId="{7A736515-618C-8043-9E32-33B1D492E826}" destId="{D3538422-D92F-A849-8FF9-C427C6C916BB}" srcOrd="1" destOrd="0" presId="urn:microsoft.com/office/officeart/2005/8/layout/process3"/>
    <dgm:cxn modelId="{BEB5D3B5-9330-384B-9524-D1A98D318920}" srcId="{3399CA57-2EFE-F442-B71F-5C2A87D097FE}" destId="{ACC9B193-6763-0442-8893-CEBBB83F0404}" srcOrd="0" destOrd="0" parTransId="{AA7E4179-42CA-3B41-A822-6D7682B6BCB1}" sibTransId="{7606A8D3-7036-834D-A59E-4175797AE004}"/>
    <dgm:cxn modelId="{96DED5B9-C5D1-D043-8F19-94F3B3049F7C}" type="presOf" srcId="{25742D60-2FE6-E34C-B93C-F4C53D4ED9D2}" destId="{B503E447-F626-7F49-AE08-5E708959EF66}" srcOrd="0" destOrd="0" presId="urn:microsoft.com/office/officeart/2005/8/layout/process3"/>
    <dgm:cxn modelId="{937CC2BE-FF73-844A-9FB0-21FC7B316EE9}" type="presOf" srcId="{4A4C0335-AE2D-EC44-81B9-643CE0207E5C}" destId="{E8E72ADF-21E8-8145-B634-245B4667E801}" srcOrd="0" destOrd="0" presId="urn:microsoft.com/office/officeart/2005/8/layout/process3"/>
    <dgm:cxn modelId="{8B7874CF-C3D5-3C40-B392-5183CD7166D2}" srcId="{6058A66F-9469-D54B-81CE-D967625774E9}" destId="{91C7E05D-E4E6-634A-AEE9-DE0012CACC45}" srcOrd="0" destOrd="0" parTransId="{78A41380-D00F-F64D-9F14-1CBECB51BCE8}" sibTransId="{7A39B0E7-F620-F444-A8B5-50E646FCDF53}"/>
    <dgm:cxn modelId="{F16385DA-9D9F-5945-A46C-DBBA8F3D4716}" srcId="{6058A66F-9469-D54B-81CE-D967625774E9}" destId="{3399CA57-2EFE-F442-B71F-5C2A87D097FE}" srcOrd="2" destOrd="0" parTransId="{C715E696-2914-4744-97DA-EF63A4D2AEDC}" sibTransId="{CC719CE7-9216-5840-AAA3-5730713C860B}"/>
    <dgm:cxn modelId="{E49941DE-C9A8-614B-B55A-B7E63A88675A}" type="presOf" srcId="{7A39B0E7-F620-F444-A8B5-50E646FCDF53}" destId="{D13E84ED-2ECD-4F41-A08B-A57081E3498C}" srcOrd="0" destOrd="0" presId="urn:microsoft.com/office/officeart/2005/8/layout/process3"/>
    <dgm:cxn modelId="{413A93ED-5337-8544-801E-5F7066C13DAA}" srcId="{6058A66F-9469-D54B-81CE-D967625774E9}" destId="{0C041D05-4C7F-D845-887A-0F9E87201E27}" srcOrd="3" destOrd="0" parTransId="{D43D8CD0-D2BE-BA4F-982B-A5AE22B54D40}" sibTransId="{95C92D47-E786-C649-B0A4-E2EDF655C6DB}"/>
    <dgm:cxn modelId="{4935F657-BA93-B340-99AA-C078C680E220}" type="presParOf" srcId="{1D19C09A-EC90-9143-98AA-AD9B99D623B6}" destId="{E762A1DF-B2DA-634E-A0C3-52B499BADB0B}" srcOrd="0" destOrd="0" presId="urn:microsoft.com/office/officeart/2005/8/layout/process3"/>
    <dgm:cxn modelId="{63663EAD-CAB3-A146-9336-9BD9C0614EB0}" type="presParOf" srcId="{E762A1DF-B2DA-634E-A0C3-52B499BADB0B}" destId="{CD2AC651-9B1F-F54F-B73A-60C4391D3EF8}" srcOrd="0" destOrd="0" presId="urn:microsoft.com/office/officeart/2005/8/layout/process3"/>
    <dgm:cxn modelId="{6E153992-BA3C-D848-B929-8BA15F08E126}" type="presParOf" srcId="{E762A1DF-B2DA-634E-A0C3-52B499BADB0B}" destId="{0969E43E-BE92-4E4F-8291-EA76AF11D3C0}" srcOrd="1" destOrd="0" presId="urn:microsoft.com/office/officeart/2005/8/layout/process3"/>
    <dgm:cxn modelId="{B1459ABC-6D43-544D-A8F7-6568349914D2}" type="presParOf" srcId="{E762A1DF-B2DA-634E-A0C3-52B499BADB0B}" destId="{4D4D070C-F2F4-D94D-9E46-ADC61E691015}" srcOrd="2" destOrd="0" presId="urn:microsoft.com/office/officeart/2005/8/layout/process3"/>
    <dgm:cxn modelId="{4E181482-BB59-0C49-8BFA-E894B9A69A0B}" type="presParOf" srcId="{1D19C09A-EC90-9143-98AA-AD9B99D623B6}" destId="{D13E84ED-2ECD-4F41-A08B-A57081E3498C}" srcOrd="1" destOrd="0" presId="urn:microsoft.com/office/officeart/2005/8/layout/process3"/>
    <dgm:cxn modelId="{C3B8761C-C68A-9447-8C2B-5BA751511950}" type="presParOf" srcId="{D13E84ED-2ECD-4F41-A08B-A57081E3498C}" destId="{7B942547-2966-1144-8376-C918BB7FB927}" srcOrd="0" destOrd="0" presId="urn:microsoft.com/office/officeart/2005/8/layout/process3"/>
    <dgm:cxn modelId="{031F52EB-5BB5-2C41-902D-3B84F61C2972}" type="presParOf" srcId="{1D19C09A-EC90-9143-98AA-AD9B99D623B6}" destId="{B388E97B-0D04-2D45-A1A1-03E9A6E0622C}" srcOrd="2" destOrd="0" presId="urn:microsoft.com/office/officeart/2005/8/layout/process3"/>
    <dgm:cxn modelId="{85DDC4C8-3455-8E48-A06D-C424240F28F7}" type="presParOf" srcId="{B388E97B-0D04-2D45-A1A1-03E9A6E0622C}" destId="{B503E447-F626-7F49-AE08-5E708959EF66}" srcOrd="0" destOrd="0" presId="urn:microsoft.com/office/officeart/2005/8/layout/process3"/>
    <dgm:cxn modelId="{D5CFAF15-B35B-1A42-9DB4-FD3716A7CDFE}" type="presParOf" srcId="{B388E97B-0D04-2D45-A1A1-03E9A6E0622C}" destId="{726EDE40-619B-8449-A4F8-0B7986BE5AD9}" srcOrd="1" destOrd="0" presId="urn:microsoft.com/office/officeart/2005/8/layout/process3"/>
    <dgm:cxn modelId="{97567D01-C2F4-3B47-8472-30538D1551DF}" type="presParOf" srcId="{B388E97B-0D04-2D45-A1A1-03E9A6E0622C}" destId="{E8E72ADF-21E8-8145-B634-245B4667E801}" srcOrd="2" destOrd="0" presId="urn:microsoft.com/office/officeart/2005/8/layout/process3"/>
    <dgm:cxn modelId="{C213B1D9-267A-B149-ABC8-B52519681EC7}" type="presParOf" srcId="{1D19C09A-EC90-9143-98AA-AD9B99D623B6}" destId="{D72CFBDF-3ADC-A340-9F26-0428A4F02DE0}" srcOrd="3" destOrd="0" presId="urn:microsoft.com/office/officeart/2005/8/layout/process3"/>
    <dgm:cxn modelId="{A3C99DFE-4336-C442-8E52-4AABCEA6C338}" type="presParOf" srcId="{D72CFBDF-3ADC-A340-9F26-0428A4F02DE0}" destId="{17424A8E-8A7B-0E43-8F58-1AAE156F5A15}" srcOrd="0" destOrd="0" presId="urn:microsoft.com/office/officeart/2005/8/layout/process3"/>
    <dgm:cxn modelId="{CD1A2D8A-17AE-A547-AC4E-6BCFD5D848B1}" type="presParOf" srcId="{1D19C09A-EC90-9143-98AA-AD9B99D623B6}" destId="{C03FDA28-2CD8-C041-8246-5DBD45777BA0}" srcOrd="4" destOrd="0" presId="urn:microsoft.com/office/officeart/2005/8/layout/process3"/>
    <dgm:cxn modelId="{5FE8F4C5-65B3-CB4D-9658-94396FAA16E2}" type="presParOf" srcId="{C03FDA28-2CD8-C041-8246-5DBD45777BA0}" destId="{01485CFB-8D09-684E-9C38-213FEF21348B}" srcOrd="0" destOrd="0" presId="urn:microsoft.com/office/officeart/2005/8/layout/process3"/>
    <dgm:cxn modelId="{B8089B79-D09D-C649-8A61-A03E1ACC293D}" type="presParOf" srcId="{C03FDA28-2CD8-C041-8246-5DBD45777BA0}" destId="{756D7207-AADA-3C41-ADAB-8C4CBF4F3DA3}" srcOrd="1" destOrd="0" presId="urn:microsoft.com/office/officeart/2005/8/layout/process3"/>
    <dgm:cxn modelId="{BD89FA5F-5E5E-3645-B099-861EEE704EAB}" type="presParOf" srcId="{C03FDA28-2CD8-C041-8246-5DBD45777BA0}" destId="{1955C101-48B8-8F40-BFA3-AB259E7EA463}" srcOrd="2" destOrd="0" presId="urn:microsoft.com/office/officeart/2005/8/layout/process3"/>
    <dgm:cxn modelId="{310C0DAA-BCD7-8A44-BCE2-51CD994CBB07}" type="presParOf" srcId="{1D19C09A-EC90-9143-98AA-AD9B99D623B6}" destId="{68BAA328-A741-B949-B81F-A71EAE53FF56}" srcOrd="5" destOrd="0" presId="urn:microsoft.com/office/officeart/2005/8/layout/process3"/>
    <dgm:cxn modelId="{C3D3F9FD-73F9-3F42-BB3E-23D47B1F8B2C}" type="presParOf" srcId="{68BAA328-A741-B949-B81F-A71EAE53FF56}" destId="{6EA27A52-CBCD-BF41-AC7F-76E35B3502E8}" srcOrd="0" destOrd="0" presId="urn:microsoft.com/office/officeart/2005/8/layout/process3"/>
    <dgm:cxn modelId="{B79E5904-2EE5-8045-9998-88DF436C8068}" type="presParOf" srcId="{1D19C09A-EC90-9143-98AA-AD9B99D623B6}" destId="{B7AFB277-C883-6B46-B04E-72B2C08D414A}" srcOrd="6" destOrd="0" presId="urn:microsoft.com/office/officeart/2005/8/layout/process3"/>
    <dgm:cxn modelId="{A007BE9E-965B-9148-8928-A24721006B49}" type="presParOf" srcId="{B7AFB277-C883-6B46-B04E-72B2C08D414A}" destId="{5F8C6D7B-7018-1540-9802-6186346A9681}" srcOrd="0" destOrd="0" presId="urn:microsoft.com/office/officeart/2005/8/layout/process3"/>
    <dgm:cxn modelId="{E8497422-24BC-7648-87F5-336C654DBACF}" type="presParOf" srcId="{B7AFB277-C883-6B46-B04E-72B2C08D414A}" destId="{93B895B3-3C46-DA47-8F66-C4554C27685B}" srcOrd="1" destOrd="0" presId="urn:microsoft.com/office/officeart/2005/8/layout/process3"/>
    <dgm:cxn modelId="{2EC30189-254C-8D4A-80CA-D0F90B737817}" type="presParOf" srcId="{B7AFB277-C883-6B46-B04E-72B2C08D414A}" destId="{F28DA096-1CB3-C840-9E12-708EE1175CB7}" srcOrd="2" destOrd="0" presId="urn:microsoft.com/office/officeart/2005/8/layout/process3"/>
    <dgm:cxn modelId="{ECBBAA40-82A1-F34D-A3E4-CE49954DB327}" type="presParOf" srcId="{1D19C09A-EC90-9143-98AA-AD9B99D623B6}" destId="{06FD6910-C2AA-C34E-861C-13E9D8D427BD}" srcOrd="7" destOrd="0" presId="urn:microsoft.com/office/officeart/2005/8/layout/process3"/>
    <dgm:cxn modelId="{C58D3FB8-5EB4-F544-9450-063EF8C797E0}" type="presParOf" srcId="{06FD6910-C2AA-C34E-861C-13E9D8D427BD}" destId="{E1B02619-D90A-6F4A-991C-66544532E398}" srcOrd="0" destOrd="0" presId="urn:microsoft.com/office/officeart/2005/8/layout/process3"/>
    <dgm:cxn modelId="{31AF9967-CE18-7945-9986-25DD801C16FC}" type="presParOf" srcId="{1D19C09A-EC90-9143-98AA-AD9B99D623B6}" destId="{8AEC25E6-EC04-8848-B262-F38ECBC2ED39}" srcOrd="8" destOrd="0" presId="urn:microsoft.com/office/officeart/2005/8/layout/process3"/>
    <dgm:cxn modelId="{DDA68DE4-661D-E34C-A38E-0613C2C1694D}" type="presParOf" srcId="{8AEC25E6-EC04-8848-B262-F38ECBC2ED39}" destId="{1662D299-CD20-5C4E-B03F-B043C5C314FE}" srcOrd="0" destOrd="0" presId="urn:microsoft.com/office/officeart/2005/8/layout/process3"/>
    <dgm:cxn modelId="{8A408F63-F5A0-6942-93E7-7548EAF57CB8}" type="presParOf" srcId="{8AEC25E6-EC04-8848-B262-F38ECBC2ED39}" destId="{D3538422-D92F-A849-8FF9-C427C6C916BB}" srcOrd="1" destOrd="0" presId="urn:microsoft.com/office/officeart/2005/8/layout/process3"/>
    <dgm:cxn modelId="{09487489-2749-674E-9E71-9DDF49F87C7B}" type="presParOf" srcId="{8AEC25E6-EC04-8848-B262-F38ECBC2ED39}" destId="{58913AEA-A00E-054C-8CD2-40ACFA7D410F}"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E2303B-8885-4579-8357-93431B2D86ED}">
      <dsp:nvSpPr>
        <dsp:cNvPr id="0" name=""/>
        <dsp:cNvSpPr/>
      </dsp:nvSpPr>
      <dsp:spPr>
        <a:xfrm>
          <a:off x="824111" y="85491"/>
          <a:ext cx="875365" cy="84796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25900E-F5C0-4636-8DA1-987F4218CC42}">
      <dsp:nvSpPr>
        <dsp:cNvPr id="0" name=""/>
        <dsp:cNvSpPr/>
      </dsp:nvSpPr>
      <dsp:spPr>
        <a:xfrm>
          <a:off x="11271" y="976976"/>
          <a:ext cx="2501045" cy="363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dirty="0"/>
            <a:t>Environmental Forcing Models</a:t>
          </a:r>
        </a:p>
      </dsp:txBody>
      <dsp:txXfrm>
        <a:off x="11271" y="976976"/>
        <a:ext cx="2501045" cy="363411"/>
      </dsp:txXfrm>
    </dsp:sp>
    <dsp:sp modelId="{31B9A80D-87BD-4575-AA45-16C218993EDB}">
      <dsp:nvSpPr>
        <dsp:cNvPr id="0" name=""/>
        <dsp:cNvSpPr/>
      </dsp:nvSpPr>
      <dsp:spPr>
        <a:xfrm>
          <a:off x="11271" y="1314444"/>
          <a:ext cx="2501045" cy="1699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Simulate combinations of environmental forcing conditions to generate a plausible range of coastal hazards while preserving the complex interaction between contributing processes</a:t>
          </a:r>
        </a:p>
      </dsp:txBody>
      <dsp:txXfrm>
        <a:off x="11271" y="1314444"/>
        <a:ext cx="2501045" cy="1699990"/>
      </dsp:txXfrm>
    </dsp:sp>
    <dsp:sp modelId="{E3FB8DAE-F480-4539-8258-CC09876D6DE5}">
      <dsp:nvSpPr>
        <dsp:cNvPr id="0" name=""/>
        <dsp:cNvSpPr/>
      </dsp:nvSpPr>
      <dsp:spPr>
        <a:xfrm>
          <a:off x="3762840" y="85491"/>
          <a:ext cx="875365" cy="84796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E48E83-6F86-4685-ADC4-74CCAB07EB8E}">
      <dsp:nvSpPr>
        <dsp:cNvPr id="0" name=""/>
        <dsp:cNvSpPr/>
      </dsp:nvSpPr>
      <dsp:spPr>
        <a:xfrm>
          <a:off x="2950000" y="976976"/>
          <a:ext cx="2501045" cy="363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a:t>Water Quality Models</a:t>
          </a:r>
        </a:p>
      </dsp:txBody>
      <dsp:txXfrm>
        <a:off x="2950000" y="976976"/>
        <a:ext cx="2501045" cy="363411"/>
      </dsp:txXfrm>
    </dsp:sp>
    <dsp:sp modelId="{F9471C4C-78E5-4C52-9D26-127F6BA7861F}">
      <dsp:nvSpPr>
        <dsp:cNvPr id="0" name=""/>
        <dsp:cNvSpPr/>
      </dsp:nvSpPr>
      <dsp:spPr>
        <a:xfrm>
          <a:off x="3047991" y="1314444"/>
          <a:ext cx="2501045" cy="1699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Simulate watershed and riverine water quality and contaminant release from soils under saline conditions</a:t>
          </a:r>
        </a:p>
      </dsp:txBody>
      <dsp:txXfrm>
        <a:off x="3047991" y="1314444"/>
        <a:ext cx="2501045" cy="1699990"/>
      </dsp:txXfrm>
    </dsp:sp>
    <dsp:sp modelId="{1AD05771-5C16-445A-98BE-8418023086B7}">
      <dsp:nvSpPr>
        <dsp:cNvPr id="0" name=""/>
        <dsp:cNvSpPr/>
      </dsp:nvSpPr>
      <dsp:spPr>
        <a:xfrm>
          <a:off x="6701568" y="85491"/>
          <a:ext cx="875365" cy="84796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4B07FC-84D8-40DF-B88E-3124374868E6}">
      <dsp:nvSpPr>
        <dsp:cNvPr id="0" name=""/>
        <dsp:cNvSpPr/>
      </dsp:nvSpPr>
      <dsp:spPr>
        <a:xfrm>
          <a:off x="5888728" y="976976"/>
          <a:ext cx="2501045" cy="363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dirty="0"/>
            <a:t>Ecological Models</a:t>
          </a:r>
        </a:p>
      </dsp:txBody>
      <dsp:txXfrm>
        <a:off x="5888728" y="976976"/>
        <a:ext cx="2501045" cy="363411"/>
      </dsp:txXfrm>
    </dsp:sp>
    <dsp:sp modelId="{13A761CF-AB38-4D92-BD95-C57B2644DCC9}">
      <dsp:nvSpPr>
        <dsp:cNvPr id="0" name=""/>
        <dsp:cNvSpPr/>
      </dsp:nvSpPr>
      <dsp:spPr>
        <a:xfrm>
          <a:off x="5888728" y="1314444"/>
          <a:ext cx="2501045" cy="1699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Relate indicator species responses - e.g., growth and health to water balance components, soil conditions, surface and subsurface water quality - to environmental forcing</a:t>
          </a:r>
        </a:p>
      </dsp:txBody>
      <dsp:txXfrm>
        <a:off x="5888728" y="1314444"/>
        <a:ext cx="2501045" cy="16999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69E43E-BE92-4E4F-8291-EA76AF11D3C0}">
      <dsp:nvSpPr>
        <dsp:cNvPr id="0" name=""/>
        <dsp:cNvSpPr/>
      </dsp:nvSpPr>
      <dsp:spPr>
        <a:xfrm>
          <a:off x="4708" y="1790913"/>
          <a:ext cx="1062454" cy="5286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Stochastic Weather Generator</a:t>
          </a:r>
        </a:p>
      </dsp:txBody>
      <dsp:txXfrm>
        <a:off x="4708" y="1790913"/>
        <a:ext cx="1062454" cy="352452"/>
      </dsp:txXfrm>
    </dsp:sp>
    <dsp:sp modelId="{4D4D070C-F2F4-D94D-9E46-ADC61E691015}">
      <dsp:nvSpPr>
        <dsp:cNvPr id="0" name=""/>
        <dsp:cNvSpPr/>
      </dsp:nvSpPr>
      <dsp:spPr>
        <a:xfrm>
          <a:off x="222320" y="2232111"/>
          <a:ext cx="1062454" cy="518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t>Precipitation</a:t>
          </a:r>
        </a:p>
        <a:p>
          <a:pPr marL="57150" lvl="1" indent="-57150" algn="l" defTabSz="400050">
            <a:lnSpc>
              <a:spcPct val="90000"/>
            </a:lnSpc>
            <a:spcBef>
              <a:spcPct val="0"/>
            </a:spcBef>
            <a:spcAft>
              <a:spcPct val="15000"/>
            </a:spcAft>
            <a:buChar char="•"/>
          </a:pPr>
          <a:r>
            <a:rPr lang="en-US" sz="900" kern="1200" dirty="0"/>
            <a:t>Temperature</a:t>
          </a:r>
        </a:p>
      </dsp:txBody>
      <dsp:txXfrm>
        <a:off x="237503" y="2247294"/>
        <a:ext cx="1032088" cy="488034"/>
      </dsp:txXfrm>
    </dsp:sp>
    <dsp:sp modelId="{D13E84ED-2ECD-4F41-A08B-A57081E3498C}">
      <dsp:nvSpPr>
        <dsp:cNvPr id="0" name=""/>
        <dsp:cNvSpPr/>
      </dsp:nvSpPr>
      <dsp:spPr>
        <a:xfrm>
          <a:off x="1228227" y="1834879"/>
          <a:ext cx="341456" cy="26452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1228227" y="1887783"/>
        <a:ext cx="262100" cy="158712"/>
      </dsp:txXfrm>
    </dsp:sp>
    <dsp:sp modelId="{726EDE40-619B-8449-A4F8-0B7986BE5AD9}">
      <dsp:nvSpPr>
        <dsp:cNvPr id="0" name=""/>
        <dsp:cNvSpPr/>
      </dsp:nvSpPr>
      <dsp:spPr>
        <a:xfrm>
          <a:off x="1711420" y="1790913"/>
          <a:ext cx="1062454" cy="5286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Hydrologic Model</a:t>
          </a:r>
        </a:p>
      </dsp:txBody>
      <dsp:txXfrm>
        <a:off x="1711420" y="1790913"/>
        <a:ext cx="1062454" cy="352452"/>
      </dsp:txXfrm>
    </dsp:sp>
    <dsp:sp modelId="{E8E72ADF-21E8-8145-B634-245B4667E801}">
      <dsp:nvSpPr>
        <dsp:cNvPr id="0" name=""/>
        <dsp:cNvSpPr/>
      </dsp:nvSpPr>
      <dsp:spPr>
        <a:xfrm>
          <a:off x="1929031" y="2194744"/>
          <a:ext cx="1062454" cy="518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t>Reservoir inflows</a:t>
          </a:r>
        </a:p>
      </dsp:txBody>
      <dsp:txXfrm>
        <a:off x="1944214" y="2209927"/>
        <a:ext cx="1032088" cy="488034"/>
      </dsp:txXfrm>
    </dsp:sp>
    <dsp:sp modelId="{D72CFBDF-3ADC-A340-9F26-0428A4F02DE0}">
      <dsp:nvSpPr>
        <dsp:cNvPr id="0" name=""/>
        <dsp:cNvSpPr/>
      </dsp:nvSpPr>
      <dsp:spPr>
        <a:xfrm>
          <a:off x="2934939" y="1834879"/>
          <a:ext cx="341456" cy="26452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2934939" y="1887783"/>
        <a:ext cx="262100" cy="158712"/>
      </dsp:txXfrm>
    </dsp:sp>
    <dsp:sp modelId="{756D7207-AADA-3C41-ADAB-8C4CBF4F3DA3}">
      <dsp:nvSpPr>
        <dsp:cNvPr id="0" name=""/>
        <dsp:cNvSpPr/>
      </dsp:nvSpPr>
      <dsp:spPr>
        <a:xfrm>
          <a:off x="3418132" y="1790913"/>
          <a:ext cx="1062454" cy="5286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Systems Operations model </a:t>
          </a:r>
        </a:p>
      </dsp:txBody>
      <dsp:txXfrm>
        <a:off x="3418132" y="1790913"/>
        <a:ext cx="1062454" cy="352452"/>
      </dsp:txXfrm>
    </dsp:sp>
    <dsp:sp modelId="{1955C101-48B8-8F40-BFA3-AB259E7EA463}">
      <dsp:nvSpPr>
        <dsp:cNvPr id="0" name=""/>
        <dsp:cNvSpPr/>
      </dsp:nvSpPr>
      <dsp:spPr>
        <a:xfrm>
          <a:off x="3635743" y="2201157"/>
          <a:ext cx="1062454" cy="518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t>DTO</a:t>
          </a:r>
        </a:p>
        <a:p>
          <a:pPr marL="57150" lvl="1" indent="-57150" algn="l" defTabSz="400050">
            <a:lnSpc>
              <a:spcPct val="90000"/>
            </a:lnSpc>
            <a:spcBef>
              <a:spcPct val="0"/>
            </a:spcBef>
            <a:spcAft>
              <a:spcPct val="15000"/>
            </a:spcAft>
            <a:buChar char="•"/>
          </a:pPr>
          <a:r>
            <a:rPr lang="en-US" sz="900" kern="1200" dirty="0"/>
            <a:t>Storage estimates </a:t>
          </a:r>
        </a:p>
      </dsp:txBody>
      <dsp:txXfrm>
        <a:off x="3650926" y="2216340"/>
        <a:ext cx="1032088" cy="488034"/>
      </dsp:txXfrm>
    </dsp:sp>
    <dsp:sp modelId="{68BAA328-A741-B949-B81F-A71EAE53FF56}">
      <dsp:nvSpPr>
        <dsp:cNvPr id="0" name=""/>
        <dsp:cNvSpPr/>
      </dsp:nvSpPr>
      <dsp:spPr>
        <a:xfrm>
          <a:off x="4641650" y="1834879"/>
          <a:ext cx="341456" cy="26452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4641650" y="1887783"/>
        <a:ext cx="262100" cy="158712"/>
      </dsp:txXfrm>
    </dsp:sp>
    <dsp:sp modelId="{93B895B3-3C46-DA47-8F66-C4554C27685B}">
      <dsp:nvSpPr>
        <dsp:cNvPr id="0" name=""/>
        <dsp:cNvSpPr/>
      </dsp:nvSpPr>
      <dsp:spPr>
        <a:xfrm>
          <a:off x="5124843" y="1790913"/>
          <a:ext cx="1062454" cy="5286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X2 Model</a:t>
          </a:r>
        </a:p>
      </dsp:txBody>
      <dsp:txXfrm>
        <a:off x="5124843" y="1790913"/>
        <a:ext cx="1062454" cy="352452"/>
      </dsp:txXfrm>
    </dsp:sp>
    <dsp:sp modelId="{F28DA096-1CB3-C840-9E12-708EE1175CB7}">
      <dsp:nvSpPr>
        <dsp:cNvPr id="0" name=""/>
        <dsp:cNvSpPr/>
      </dsp:nvSpPr>
      <dsp:spPr>
        <a:xfrm>
          <a:off x="5342454" y="2213770"/>
          <a:ext cx="1062454" cy="518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6FD6910-C2AA-C34E-861C-13E9D8D427BD}">
      <dsp:nvSpPr>
        <dsp:cNvPr id="0" name=""/>
        <dsp:cNvSpPr/>
      </dsp:nvSpPr>
      <dsp:spPr>
        <a:xfrm rot="1177575">
          <a:off x="3761500" y="1361729"/>
          <a:ext cx="1273536" cy="26452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10800000">
        <a:off x="3763805" y="1401306"/>
        <a:ext cx="1194180" cy="158712"/>
      </dsp:txXfrm>
    </dsp:sp>
    <dsp:sp modelId="{D3538422-D92F-A849-8FF9-C427C6C916BB}">
      <dsp:nvSpPr>
        <dsp:cNvPr id="0" name=""/>
        <dsp:cNvSpPr/>
      </dsp:nvSpPr>
      <dsp:spPr>
        <a:xfrm>
          <a:off x="1951191" y="584882"/>
          <a:ext cx="1062454" cy="5286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TESLA/COSMOS </a:t>
          </a:r>
        </a:p>
      </dsp:txBody>
      <dsp:txXfrm>
        <a:off x="1951191" y="584882"/>
        <a:ext cx="1062454" cy="352452"/>
      </dsp:txXfrm>
    </dsp:sp>
    <dsp:sp modelId="{58913AEA-A00E-054C-8CD2-40ACFA7D410F}">
      <dsp:nvSpPr>
        <dsp:cNvPr id="0" name=""/>
        <dsp:cNvSpPr/>
      </dsp:nvSpPr>
      <dsp:spPr>
        <a:xfrm>
          <a:off x="2398006" y="1081968"/>
          <a:ext cx="1062454" cy="518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98DC83CF-CBA1-4CA4-A218-013F84D5C1E0}" type="datetimeFigureOut">
              <a:rPr lang="en-US" smtClean="0"/>
              <a:pPr/>
              <a:t>9/9/22</a:t>
            </a:fld>
            <a:endParaRPr lang="en-US" dirty="0"/>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58EBED83-63AD-4D7D-B366-219B3108BBCE}" type="slidenum">
              <a:rPr lang="en-US" smtClean="0"/>
              <a:pPr/>
              <a:t>‹#›</a:t>
            </a:fld>
            <a:endParaRPr lang="en-US" dirty="0"/>
          </a:p>
        </p:txBody>
      </p:sp>
    </p:spTree>
    <p:extLst>
      <p:ext uri="{BB962C8B-B14F-4D97-AF65-F5344CB8AC3E}">
        <p14:creationId xmlns:p14="http://schemas.microsoft.com/office/powerpoint/2010/main" val="92650918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g>
</file>

<file path=ppt/media/image5.pn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DCF3FD17-07B6-4A05-9F49-0DA43810269A}" type="datetimeFigureOut">
              <a:rPr lang="en-US" smtClean="0"/>
              <a:t>9/9/22</a:t>
            </a:fld>
            <a:endParaRPr lang="en-US" dirty="0"/>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E1145EF0-3FF8-4DE9-AC7B-E09EDC415D27}" type="slidenum">
              <a:rPr lang="en-US" smtClean="0"/>
              <a:t>‹#›</a:t>
            </a:fld>
            <a:endParaRPr lang="en-US" dirty="0"/>
          </a:p>
        </p:txBody>
      </p:sp>
    </p:spTree>
    <p:extLst>
      <p:ext uri="{BB962C8B-B14F-4D97-AF65-F5344CB8AC3E}">
        <p14:creationId xmlns:p14="http://schemas.microsoft.com/office/powerpoint/2010/main" val="2602230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14463" y="1162050"/>
            <a:ext cx="4181475"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A0A3C6-4E22-46FB-836F-CA2C48EC4DC1}"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699585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14463" y="1162050"/>
            <a:ext cx="4181475"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145EF0-3FF8-4DE9-AC7B-E09EDC415D27}" type="slidenum">
              <a:rPr lang="en-US" smtClean="0"/>
              <a:t>6</a:t>
            </a:fld>
            <a:endParaRPr lang="en-US" dirty="0"/>
          </a:p>
        </p:txBody>
      </p:sp>
    </p:spTree>
    <p:extLst>
      <p:ext uri="{BB962C8B-B14F-4D97-AF65-F5344CB8AC3E}">
        <p14:creationId xmlns:p14="http://schemas.microsoft.com/office/powerpoint/2010/main" val="2046175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Sources: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err="1">
                <a:solidFill>
                  <a:schemeClr val="tx1"/>
                </a:solidFill>
                <a:effectLst/>
                <a:latin typeface="+mn-lt"/>
                <a:ea typeface="+mn-ea"/>
                <a:cs typeface="+mn-cs"/>
              </a:rPr>
              <a:t>Fondriest</a:t>
            </a:r>
            <a:r>
              <a:rPr lang="en-US" sz="1200" kern="1200" dirty="0">
                <a:solidFill>
                  <a:schemeClr val="tx1"/>
                </a:solidFill>
                <a:effectLst/>
                <a:latin typeface="+mn-lt"/>
                <a:ea typeface="+mn-ea"/>
                <a:cs typeface="+mn-cs"/>
              </a:rPr>
              <a:t> Environmental, Inc. “Conductivity, Salinity and Total Dissolved Solids.” Fundamentals of Environmental Measurements. 3 Mar 2014. Web. https://</a:t>
            </a:r>
            <a:r>
              <a:rPr lang="en-US" sz="1200" kern="1200" dirty="0" err="1">
                <a:solidFill>
                  <a:schemeClr val="tx1"/>
                </a:solidFill>
                <a:effectLst/>
                <a:latin typeface="+mn-lt"/>
                <a:ea typeface="+mn-ea"/>
                <a:cs typeface="+mn-cs"/>
              </a:rPr>
              <a:t>www.fondriest.com</a:t>
            </a:r>
            <a:r>
              <a:rPr lang="en-US" sz="1200" kern="1200" dirty="0">
                <a:solidFill>
                  <a:schemeClr val="tx1"/>
                </a:solidFill>
                <a:effectLst/>
                <a:latin typeface="+mn-lt"/>
                <a:ea typeface="+mn-ea"/>
                <a:cs typeface="+mn-cs"/>
              </a:rPr>
              <a:t>/environmental-measurements/parameters/water-quality/conductivity-salinity-</a:t>
            </a:r>
            <a:r>
              <a:rPr lang="en-US" sz="1200" kern="1200" dirty="0" err="1">
                <a:solidFill>
                  <a:schemeClr val="tx1"/>
                </a:solidFill>
                <a:effectLst/>
                <a:latin typeface="+mn-lt"/>
                <a:ea typeface="+mn-ea"/>
                <a:cs typeface="+mn-cs"/>
              </a:rPr>
              <a:t>tds</a:t>
            </a:r>
            <a:r>
              <a:rPr lang="en-US" sz="1200" kern="1200" dirty="0">
                <a:solidFill>
                  <a:schemeClr val="tx1"/>
                </a:solidFill>
                <a:effectLst/>
                <a:latin typeface="+mn-lt"/>
                <a:ea typeface="+mn-ea"/>
                <a:cs typeface="+mn-cs"/>
              </a:rPr>
              <a:t>/</a:t>
            </a:r>
            <a:endParaRPr lang="en-US" dirty="0"/>
          </a:p>
          <a:p>
            <a:pPr marL="171450" indent="-171450">
              <a:buFont typeface="Arial" panose="020B0604020202020204" pitchFamily="34" charset="0"/>
              <a:buChar char="•"/>
            </a:pPr>
            <a:r>
              <a:rPr lang="en-US" dirty="0"/>
              <a:t>Dr. Shawn Acuna, Bay Delta Committee, https://</a:t>
            </a:r>
            <a:r>
              <a:rPr lang="en-US" dirty="0" err="1"/>
              <a:t>mavensnotebook.com</a:t>
            </a:r>
            <a:r>
              <a:rPr lang="en-US" dirty="0"/>
              <a:t>/2017/07/06/metropolitans-special-committee-on-the-bay-delta-longfin-smelt-science-efforts-california-water-fix-update/</a:t>
            </a:r>
          </a:p>
          <a:p>
            <a:pPr marL="171450" indent="-171450">
              <a:buFont typeface="Arial" panose="020B0604020202020204" pitchFamily="34" charset="0"/>
              <a:buChar char="•"/>
            </a:pPr>
            <a:r>
              <a:rPr lang="en-US" dirty="0"/>
              <a:t>Bay Delta Live, https://</a:t>
            </a:r>
            <a:r>
              <a:rPr lang="en-US" dirty="0" err="1"/>
              <a:t>www.baydeltalive.com</a:t>
            </a:r>
            <a:r>
              <a:rPr lang="en-US" dirty="0"/>
              <a:t>/-/object.v2.php?id=7781</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E1145EF0-3FF8-4DE9-AC7B-E09EDC415D27}" type="slidenum">
              <a:rPr lang="en-US" smtClean="0"/>
              <a:t>13</a:t>
            </a:fld>
            <a:endParaRPr lang="en-US" dirty="0"/>
          </a:p>
        </p:txBody>
      </p:sp>
    </p:spTree>
    <p:extLst>
      <p:ext uri="{BB962C8B-B14F-4D97-AF65-F5344CB8AC3E}">
        <p14:creationId xmlns:p14="http://schemas.microsoft.com/office/powerpoint/2010/main" val="18646226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E1145EF0-3FF8-4DE9-AC7B-E09EDC415D27}" type="slidenum">
              <a:rPr lang="en-US" smtClean="0"/>
              <a:t>19</a:t>
            </a:fld>
            <a:endParaRPr lang="en-US" dirty="0"/>
          </a:p>
        </p:txBody>
      </p:sp>
    </p:spTree>
    <p:extLst>
      <p:ext uri="{BB962C8B-B14F-4D97-AF65-F5344CB8AC3E}">
        <p14:creationId xmlns:p14="http://schemas.microsoft.com/office/powerpoint/2010/main" val="2264103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3"/>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6"/>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6"/>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19" name="Picture 18"/>
          <p:cNvPicPr>
            <a:picLocks noChangeAspect="1"/>
          </p:cNvPicPr>
          <p:nvPr userDrawn="1"/>
        </p:nvPicPr>
        <p:blipFill rotWithShape="1">
          <a:blip r:embed="rId2" cstate="email">
            <a:extLst>
              <a:ext uri="{28A0092B-C50C-407E-A947-70E740481C1C}">
                <a14:useLocalDpi xmlns:a14="http://schemas.microsoft.com/office/drawing/2010/main"/>
              </a:ext>
            </a:extLst>
          </a:blip>
          <a:srcRect l="819" r="34426" b="1536"/>
          <a:stretch/>
        </p:blipFill>
        <p:spPr>
          <a:xfrm>
            <a:off x="3124200" y="1600200"/>
            <a:ext cx="6019800" cy="5257800"/>
          </a:xfrm>
          <a:prstGeom prst="rect">
            <a:avLst/>
          </a:prstGeom>
        </p:spPr>
      </p:pic>
      <p:pic>
        <p:nvPicPr>
          <p:cNvPr id="13" name="Picture 12"/>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9144000" cy="6858000"/>
          </a:xfrm>
          <a:prstGeom prst="rect">
            <a:avLst/>
          </a:prstGeom>
        </p:spPr>
      </p:pic>
      <p:sp>
        <p:nvSpPr>
          <p:cNvPr id="5" name="Title 1"/>
          <p:cNvSpPr>
            <a:spLocks noGrp="1"/>
          </p:cNvSpPr>
          <p:nvPr>
            <p:ph type="ctrTitle" hasCustomPrompt="1"/>
          </p:nvPr>
        </p:nvSpPr>
        <p:spPr>
          <a:xfrm>
            <a:off x="152400" y="1219200"/>
            <a:ext cx="6324600" cy="762000"/>
          </a:xfrm>
          <a:prstGeom prst="rect">
            <a:avLst/>
          </a:prstGeom>
        </p:spPr>
        <p:txBody>
          <a:bodyPr/>
          <a:lstStyle>
            <a:lvl1pPr algn="l">
              <a:defRPr kumimoji="0" lang="en-US" sz="3200" b="1" i="0" u="none" strike="noStrike" kern="0" cap="none" spc="0" normalizeH="0" baseline="0" noProof="0" dirty="0">
                <a:ln>
                  <a:noFill/>
                </a:ln>
                <a:solidFill>
                  <a:srgbClr val="033C61"/>
                </a:solidFill>
                <a:effectLst/>
                <a:uLnTx/>
                <a:uFillTx/>
                <a:latin typeface="+mj-lt"/>
                <a:ea typeface="+mj-ea"/>
                <a:cs typeface="+mj-cs"/>
              </a:defRPr>
            </a:lvl1pPr>
          </a:lstStyle>
          <a:p>
            <a:r>
              <a:rPr lang="en-US" dirty="0"/>
              <a:t>Presentation title</a:t>
            </a:r>
          </a:p>
        </p:txBody>
      </p:sp>
      <p:sp>
        <p:nvSpPr>
          <p:cNvPr id="6" name="Text Placeholder 9"/>
          <p:cNvSpPr>
            <a:spLocks noGrp="1"/>
          </p:cNvSpPr>
          <p:nvPr>
            <p:ph type="body" sz="quarter" idx="11" hasCustomPrompt="1"/>
          </p:nvPr>
        </p:nvSpPr>
        <p:spPr>
          <a:xfrm>
            <a:off x="152400" y="2667000"/>
            <a:ext cx="3352800" cy="381000"/>
          </a:xfrm>
          <a:prstGeom prst="rect">
            <a:avLst/>
          </a:prstGeom>
        </p:spPr>
        <p:txBody>
          <a:bodyPr/>
          <a:lstStyle>
            <a:lvl1pPr marL="0" indent="0" algn="l" rtl="0" fontAlgn="base">
              <a:lnSpc>
                <a:spcPct val="100000"/>
              </a:lnSpc>
              <a:spcBef>
                <a:spcPts val="0"/>
              </a:spcBef>
              <a:spcAft>
                <a:spcPts val="0"/>
              </a:spcAft>
              <a:buNone/>
              <a:defRPr lang="en-US" sz="1600" b="1" kern="1200" baseline="0" dirty="0" smtClean="0">
                <a:solidFill>
                  <a:srgbClr val="033C61"/>
                </a:solidFill>
                <a:latin typeface="Arial" charset="0"/>
                <a:ea typeface="+mn-ea"/>
                <a:cs typeface="+mn-cs"/>
              </a:defRPr>
            </a:lvl1pPr>
            <a:lvl2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2pPr>
            <a:lvl3pPr marL="0" indent="0" algn="l" rtl="0" fontAlgn="base">
              <a:spcBef>
                <a:spcPct val="50000"/>
              </a:spcBef>
              <a:spcAft>
                <a:spcPct val="0"/>
              </a:spcAft>
              <a:buNone/>
              <a:defRPr lang="en-US" sz="1400" b="0" kern="1200" baseline="0" dirty="0" smtClean="0">
                <a:solidFill>
                  <a:srgbClr val="033C61"/>
                </a:solidFill>
                <a:latin typeface="Arial" charset="0"/>
                <a:ea typeface="+mn-ea"/>
                <a:cs typeface="+mn-cs"/>
              </a:defRPr>
            </a:lvl3pPr>
            <a:lvl4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4pPr>
            <a:lvl5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5pPr>
          </a:lstStyle>
          <a:p>
            <a:pPr lvl="0"/>
            <a:r>
              <a:rPr lang="en-US" dirty="0"/>
              <a:t>Presenter Name</a:t>
            </a:r>
          </a:p>
        </p:txBody>
      </p:sp>
      <p:sp>
        <p:nvSpPr>
          <p:cNvPr id="7" name="Text Placeholder 12"/>
          <p:cNvSpPr>
            <a:spLocks noGrp="1"/>
          </p:cNvSpPr>
          <p:nvPr>
            <p:ph type="body" sz="quarter" idx="12" hasCustomPrompt="1"/>
          </p:nvPr>
        </p:nvSpPr>
        <p:spPr>
          <a:xfrm>
            <a:off x="152400" y="3048000"/>
            <a:ext cx="3352800" cy="1295400"/>
          </a:xfrm>
          <a:prstGeom prst="rect">
            <a:avLst/>
          </a:prstGeom>
        </p:spPr>
        <p:txBody>
          <a:bodyPr/>
          <a:lstStyle>
            <a:lvl1pPr marL="0" indent="0">
              <a:lnSpc>
                <a:spcPct val="150000"/>
              </a:lnSpc>
              <a:buNone/>
              <a:tabLst/>
              <a:defRPr lang="en-US" sz="1400" b="0" kern="1200" baseline="0" dirty="0" smtClean="0">
                <a:solidFill>
                  <a:srgbClr val="033C61"/>
                </a:solidFill>
                <a:latin typeface="Arial" charset="0"/>
                <a:ea typeface="+mn-ea"/>
                <a:cs typeface="+mn-cs"/>
              </a:defRPr>
            </a:lvl1pPr>
          </a:lstStyle>
          <a:p>
            <a:pPr lvl="0"/>
            <a:r>
              <a:rPr lang="en-US" dirty="0"/>
              <a:t>Presenter Title</a:t>
            </a:r>
            <a:br>
              <a:rPr lang="en-US" dirty="0"/>
            </a:br>
            <a:r>
              <a:rPr lang="en-US" dirty="0"/>
              <a:t>ERDC Lab or Office</a:t>
            </a:r>
            <a:br>
              <a:rPr lang="en-US" dirty="0"/>
            </a:br>
            <a:r>
              <a:rPr lang="en-US" dirty="0"/>
              <a:t>Date of Presentation</a:t>
            </a:r>
          </a:p>
        </p:txBody>
      </p:sp>
      <p:pic>
        <p:nvPicPr>
          <p:cNvPr id="14" name="Picture 13" descr="USACE_logo-w-nam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143000" y="5943608"/>
            <a:ext cx="897570" cy="717595"/>
          </a:xfrm>
          <a:prstGeom prst="rect">
            <a:avLst/>
          </a:prstGeom>
        </p:spPr>
      </p:pic>
      <p:pic>
        <p:nvPicPr>
          <p:cNvPr id="16" name="Picture 15" descr="ARMY logo.png"/>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52400" y="5943600"/>
            <a:ext cx="762000" cy="76200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sp>
        <p:nvSpPr>
          <p:cNvPr id="9" name="Text Placeholder 8"/>
          <p:cNvSpPr>
            <a:spLocks noGrp="1"/>
          </p:cNvSpPr>
          <p:nvPr userDrawn="1">
            <p:ph type="body" sz="quarter" idx="12"/>
          </p:nvPr>
        </p:nvSpPr>
        <p:spPr>
          <a:xfrm>
            <a:off x="457206" y="3200408"/>
            <a:ext cx="6858001" cy="1562099"/>
          </a:xfrm>
          <a:prstGeom prst="rect">
            <a:avLst/>
          </a:prstGeom>
        </p:spPr>
        <p:txBody>
          <a:bodyPr/>
          <a:lstStyle>
            <a:lvl1pPr>
              <a:defRPr/>
            </a:lvl1pPr>
          </a:lstStyle>
          <a:p>
            <a:pPr lvl="0"/>
            <a:r>
              <a:rPr lang="en-US"/>
              <a:t>Click to edit Master text styles</a:t>
            </a:r>
          </a:p>
        </p:txBody>
      </p:sp>
      <p:sp>
        <p:nvSpPr>
          <p:cNvPr id="2" name="Title 1"/>
          <p:cNvSpPr>
            <a:spLocks noGrp="1"/>
          </p:cNvSpPr>
          <p:nvPr userDrawn="1">
            <p:ph type="title"/>
          </p:nvPr>
        </p:nvSpPr>
        <p:spPr>
          <a:xfrm>
            <a:off x="457200" y="1924064"/>
            <a:ext cx="6858000" cy="1107559"/>
          </a:xfrm>
          <a:prstGeom prst="rect">
            <a:avLst/>
          </a:prstGeom>
        </p:spPr>
        <p:txBody>
          <a:bodyPr/>
          <a:lstStyle/>
          <a:p>
            <a:r>
              <a:rPr lang="en-US"/>
              <a:t>Click to edit Master title style</a:t>
            </a:r>
            <a:endParaRPr lang="en-US" dirty="0"/>
          </a:p>
        </p:txBody>
      </p:sp>
      <p:sp>
        <p:nvSpPr>
          <p:cNvPr id="3" name="Slide Number Placeholder 2"/>
          <p:cNvSpPr>
            <a:spLocks noGrp="1"/>
          </p:cNvSpPr>
          <p:nvPr userDrawn="1">
            <p:ph type="sldNum" sz="quarter" idx="10"/>
          </p:nvPr>
        </p:nvSpPr>
        <p:spPr>
          <a:xfrm>
            <a:off x="7956883" y="6614485"/>
            <a:ext cx="1088486" cy="365125"/>
          </a:xfrm>
        </p:spPr>
        <p:txBody>
          <a:bodyPr/>
          <a:lstStyle>
            <a:lvl1pPr>
              <a:defRPr>
                <a:solidFill>
                  <a:schemeClr val="tx1">
                    <a:lumMod val="85000"/>
                    <a:lumOff val="15000"/>
                  </a:schemeClr>
                </a:solidFill>
              </a:defRPr>
            </a:lvl1pPr>
          </a:lstStyle>
          <a:p>
            <a:fld id="{0D0E9D3B-CB56-40AE-B0A9-8DA5E1AEFDB7}" type="slidenum">
              <a:rPr lang="en-US" smtClean="0">
                <a:solidFill>
                  <a:srgbClr val="000000">
                    <a:lumMod val="85000"/>
                    <a:lumOff val="15000"/>
                  </a:srgbClr>
                </a:solidFill>
              </a:rPr>
              <a:pPr/>
              <a:t>‹#›</a:t>
            </a:fld>
            <a:endParaRPr lang="en-US" dirty="0">
              <a:solidFill>
                <a:srgbClr val="000000">
                  <a:lumMod val="85000"/>
                  <a:lumOff val="15000"/>
                </a:srgbClr>
              </a:solidFill>
            </a:endParaRPr>
          </a:p>
        </p:txBody>
      </p:sp>
      <p:sp>
        <p:nvSpPr>
          <p:cNvPr id="7" name="Text Placeholder 6"/>
          <p:cNvSpPr>
            <a:spLocks noGrp="1"/>
          </p:cNvSpPr>
          <p:nvPr>
            <p:ph type="body" sz="quarter" idx="13" hasCustomPrompt="1"/>
          </p:nvPr>
        </p:nvSpPr>
        <p:spPr>
          <a:xfrm>
            <a:off x="5" y="107007"/>
            <a:ext cx="9143999" cy="403225"/>
          </a:xfrm>
          <a:prstGeom prst="rect">
            <a:avLst/>
          </a:prstGeom>
        </p:spPr>
        <p:txBody>
          <a:bodyPr>
            <a:normAutofit/>
          </a:bodyPr>
          <a:lstStyle>
            <a:lvl1pPr algn="ctr">
              <a:buFontTx/>
              <a:buNone/>
              <a:defRPr sz="1200">
                <a:solidFill>
                  <a:schemeClr val="bg1"/>
                </a:solidFill>
                <a:effectLst>
                  <a:outerShdw blurRad="38100" dist="38100" dir="2700000" algn="tl">
                    <a:srgbClr val="000000">
                      <a:alpha val="43137"/>
                    </a:srgbClr>
                  </a:outerShdw>
                </a:effectLst>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a:t>CLICK TO ENTER CLASSIFICATION</a:t>
            </a:r>
          </a:p>
        </p:txBody>
      </p:sp>
      <p:sp>
        <p:nvSpPr>
          <p:cNvPr id="11" name="Text Placeholder 10"/>
          <p:cNvSpPr>
            <a:spLocks noGrp="1"/>
          </p:cNvSpPr>
          <p:nvPr>
            <p:ph type="body" sz="quarter" idx="14" hasCustomPrompt="1"/>
          </p:nvPr>
        </p:nvSpPr>
        <p:spPr>
          <a:xfrm>
            <a:off x="0" y="6455410"/>
            <a:ext cx="9144000" cy="295910"/>
          </a:xfrm>
          <a:prstGeom prst="rect">
            <a:avLst/>
          </a:prstGeom>
        </p:spPr>
        <p:txBody>
          <a:bodyPr vert="horz" lIns="91440" tIns="45720" rIns="91440" bIns="45720" rtlCol="0">
            <a:normAutofit/>
          </a:bodyPr>
          <a:lstStyle>
            <a:lvl1pPr algn="ctr">
              <a:defRPr lang="en-US" sz="12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CLICK TO ENTER CLASSIFICATION</a:t>
            </a:r>
          </a:p>
        </p:txBody>
      </p:sp>
    </p:spTree>
    <p:extLst>
      <p:ext uri="{BB962C8B-B14F-4D97-AF65-F5344CB8AC3E}">
        <p14:creationId xmlns:p14="http://schemas.microsoft.com/office/powerpoint/2010/main" val="3324274276"/>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51"/>
            <a:ext cx="8382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304800" y="1225550"/>
            <a:ext cx="8382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dirty="0"/>
          </a:p>
        </p:txBody>
      </p:sp>
    </p:spTree>
    <p:extLst>
      <p:ext uri="{BB962C8B-B14F-4D97-AF65-F5344CB8AC3E}">
        <p14:creationId xmlns:p14="http://schemas.microsoft.com/office/powerpoint/2010/main" val="11765055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38"/>
            <a:ext cx="8382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304802" y="5834379"/>
            <a:ext cx="6353175"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dirty="0"/>
          </a:p>
        </p:txBody>
      </p:sp>
      <p:sp>
        <p:nvSpPr>
          <p:cNvPr id="3" name="Picture Placeholder 2"/>
          <p:cNvSpPr>
            <a:spLocks noGrp="1"/>
          </p:cNvSpPr>
          <p:nvPr>
            <p:ph type="pic" sz="quarter" idx="12"/>
          </p:nvPr>
        </p:nvSpPr>
        <p:spPr>
          <a:xfrm>
            <a:off x="304800" y="942975"/>
            <a:ext cx="8382000" cy="4761228"/>
          </a:xfrm>
        </p:spPr>
        <p:txBody>
          <a:bodyPr/>
          <a:lstStyle/>
          <a:p>
            <a:endParaRPr lang="en-US" dirty="0"/>
          </a:p>
        </p:txBody>
      </p:sp>
    </p:spTree>
    <p:extLst>
      <p:ext uri="{BB962C8B-B14F-4D97-AF65-F5344CB8AC3E}">
        <p14:creationId xmlns:p14="http://schemas.microsoft.com/office/powerpoint/2010/main" val="616812756"/>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hort Title - No Conten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38"/>
            <a:ext cx="8382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dirty="0"/>
          </a:p>
        </p:txBody>
      </p:sp>
    </p:spTree>
    <p:extLst>
      <p:ext uri="{BB962C8B-B14F-4D97-AF65-F5344CB8AC3E}">
        <p14:creationId xmlns:p14="http://schemas.microsoft.com/office/powerpoint/2010/main" val="654434447"/>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51"/>
            <a:ext cx="8382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304800" y="1225550"/>
            <a:ext cx="41148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572000" y="1225550"/>
            <a:ext cx="41148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dirty="0"/>
          </a:p>
        </p:txBody>
      </p:sp>
    </p:spTree>
    <p:extLst>
      <p:ext uri="{BB962C8B-B14F-4D97-AF65-F5344CB8AC3E}">
        <p14:creationId xmlns:p14="http://schemas.microsoft.com/office/powerpoint/2010/main" val="8960538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51"/>
            <a:ext cx="8382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4572000" y="1230511"/>
            <a:ext cx="41148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304800" y="1230525"/>
            <a:ext cx="41148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304800" y="1981200"/>
            <a:ext cx="41148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572000" y="1981200"/>
            <a:ext cx="41148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dirty="0"/>
          </a:p>
        </p:txBody>
      </p:sp>
    </p:spTree>
    <p:extLst>
      <p:ext uri="{BB962C8B-B14F-4D97-AF65-F5344CB8AC3E}">
        <p14:creationId xmlns:p14="http://schemas.microsoft.com/office/powerpoint/2010/main" val="3974041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51"/>
            <a:ext cx="8382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304800" y="1225550"/>
            <a:ext cx="41148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572000" y="1225550"/>
            <a:ext cx="41148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dirty="0"/>
          </a:p>
        </p:txBody>
      </p:sp>
      <p:sp>
        <p:nvSpPr>
          <p:cNvPr id="6" name="Content Placeholder 2"/>
          <p:cNvSpPr>
            <a:spLocks noGrp="1"/>
          </p:cNvSpPr>
          <p:nvPr>
            <p:ph sz="quarter" idx="18"/>
          </p:nvPr>
        </p:nvSpPr>
        <p:spPr>
          <a:xfrm>
            <a:off x="304800" y="3597275"/>
            <a:ext cx="41148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4572000" y="3597275"/>
            <a:ext cx="41148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304800" y="3549650"/>
            <a:ext cx="8382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4492895"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56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8"/>
            <a:ext cx="2133600" cy="365125"/>
          </a:xfrm>
          <a:prstGeom prst="rect">
            <a:avLst/>
          </a:prstGeom>
        </p:spPr>
        <p:txBody>
          <a:bodyPr/>
          <a:lstStyle/>
          <a:p>
            <a:endParaRPr lang="en-US" dirty="0"/>
          </a:p>
        </p:txBody>
      </p:sp>
      <p:sp>
        <p:nvSpPr>
          <p:cNvPr id="6" name="Footer Placeholder 5"/>
          <p:cNvSpPr>
            <a:spLocks noGrp="1"/>
          </p:cNvSpPr>
          <p:nvPr>
            <p:ph type="ftr" sz="quarter" idx="11"/>
          </p:nvPr>
        </p:nvSpPr>
        <p:spPr>
          <a:xfrm>
            <a:off x="3124200" y="6356358"/>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34927855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8"/>
            <a:ext cx="2133600" cy="365125"/>
          </a:xfrm>
          <a:prstGeom prst="rect">
            <a:avLst/>
          </a:prstGeom>
        </p:spPr>
        <p:txBody>
          <a:bodyPr/>
          <a:lstStyle/>
          <a:p>
            <a:endParaRPr lang="en-US" dirty="0"/>
          </a:p>
        </p:txBody>
      </p:sp>
      <p:sp>
        <p:nvSpPr>
          <p:cNvPr id="5" name="Footer Placeholder 4"/>
          <p:cNvSpPr>
            <a:spLocks noGrp="1"/>
          </p:cNvSpPr>
          <p:nvPr>
            <p:ph type="ftr" sz="quarter" idx="11"/>
          </p:nvPr>
        </p:nvSpPr>
        <p:spPr>
          <a:xfrm>
            <a:off x="3124200" y="6356358"/>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7875298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9F4BCFDD-17CA-42F5-B728-A7EBB78415AC}" type="datetimeFigureOut">
              <a:rPr lang="en-US" smtClean="0"/>
              <a:t>9/9/22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3567550409"/>
      </p:ext>
    </p:extLst>
  </p:cSld>
  <p:clrMapOvr>
    <a:masterClrMapping/>
  </p:clrMapOvr>
  <p:hf hdr="0"/>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9720392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7"/>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72"/>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4BCFDD-17CA-42F5-B728-A7EBB78415AC}" type="datetimeFigureOut">
              <a:rPr lang="en-US" smtClean="0"/>
              <a:t>9/9/22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1575626974"/>
      </p:ext>
    </p:extLst>
  </p:cSld>
  <p:clrMapOvr>
    <a:masterClrMapping/>
  </p:clrMapOvr>
  <p:hf hdr="0"/>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2985303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9"/>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2"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2"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F4BCFDD-17CA-42F5-B728-A7EBB78415AC}" type="datetimeFigureOut">
              <a:rPr lang="en-US" smtClean="0"/>
              <a:t>9/9/22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2408466150"/>
      </p:ext>
    </p:extLst>
  </p:cSld>
  <p:clrMapOvr>
    <a:masterClrMapping/>
  </p:clrMapOvr>
  <p:hf hdr="0"/>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F4BCFDD-17CA-42F5-B728-A7EBB78415AC}" type="datetimeFigureOut">
              <a:rPr lang="en-US" smtClean="0"/>
              <a:t>9/9/22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1318621081"/>
      </p:ext>
    </p:extLst>
  </p:cSld>
  <p:clrMapOvr>
    <a:masterClrMapping/>
  </p:clrMapOvr>
  <p:hf hdr="0"/>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4BCFDD-17CA-42F5-B728-A7EBB78415AC}" type="datetimeFigureOut">
              <a:rPr lang="en-US" smtClean="0"/>
              <a:t>9/9/22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3712084650"/>
      </p:ext>
    </p:extLst>
  </p:cSld>
  <p:clrMapOvr>
    <a:masterClrMapping/>
  </p:clrMapOvr>
  <p:hf hdr="0"/>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34"/>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F4BCFDD-17CA-42F5-B728-A7EBB78415AC}" type="datetimeFigureOut">
              <a:rPr lang="en-US" smtClean="0"/>
              <a:t>9/9/22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2556822491"/>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8"/>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34"/>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F4BCFDD-17CA-42F5-B728-A7EBB78415AC}" type="datetimeFigureOut">
              <a:rPr lang="en-US" smtClean="0"/>
              <a:t>9/9/22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2437252909"/>
      </p:ext>
    </p:extLst>
  </p:cSld>
  <p:clrMapOvr>
    <a:masterClrMapping/>
  </p:clrMapOvr>
  <p:hf hdr="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4BCFDD-17CA-42F5-B728-A7EBB78415AC}" type="datetimeFigureOut">
              <a:rPr lang="en-US" smtClean="0"/>
              <a:t>9/9/22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1124675327"/>
      </p:ext>
    </p:extLst>
  </p:cSld>
  <p:clrMapOvr>
    <a:masterClrMapping/>
  </p:clrMapOvr>
  <p:hf hdr="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2"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4BCFDD-17CA-42F5-B728-A7EBB78415AC}" type="datetimeFigureOut">
              <a:rPr lang="en-US" smtClean="0"/>
              <a:t>9/9/22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2524614622"/>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8"/>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theme" Target="../theme/theme2.xml"/><Relationship Id="rId1" Type="http://schemas.openxmlformats.org/officeDocument/2006/relationships/slideLayout" Target="../slideLayouts/slideLayout13.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image" Target="../media/image11.png"/><Relationship Id="rId5" Type="http://schemas.openxmlformats.org/officeDocument/2006/relationships/slideLayout" Target="../slideLayouts/slideLayout18.xml"/><Relationship Id="rId10" Type="http://schemas.openxmlformats.org/officeDocument/2006/relationships/image" Target="../media/image10.png"/><Relationship Id="rId4" Type="http://schemas.openxmlformats.org/officeDocument/2006/relationships/slideLayout" Target="../slideLayouts/slideLayout17.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image" Target="../media/image10.png"/><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theme" Target="../theme/theme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6"/>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8"/>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124200" y="6356358"/>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8"/>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DEAFAA-A90C-4D31-9752-2ED09D97C63A}"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61"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 name="Slide Number Placeholder 5"/>
          <p:cNvSpPr>
            <a:spLocks noGrp="1"/>
          </p:cNvSpPr>
          <p:nvPr userDrawn="1">
            <p:ph type="sldNum" sz="quarter" idx="4"/>
          </p:nvPr>
        </p:nvSpPr>
        <p:spPr>
          <a:xfrm>
            <a:off x="7956883" y="6617514"/>
            <a:ext cx="1088486" cy="365125"/>
          </a:xfrm>
          <a:prstGeom prst="rect">
            <a:avLst/>
          </a:prstGeom>
          <a:ln w="57150">
            <a:noFill/>
          </a:ln>
        </p:spPr>
        <p:txBody>
          <a:bodyPr/>
          <a:lstStyle>
            <a:lvl1pPr algn="r">
              <a:defRPr sz="750">
                <a:solidFill>
                  <a:schemeClr val="tx1">
                    <a:lumMod val="85000"/>
                    <a:lumOff val="15000"/>
                  </a:schemeClr>
                </a:solidFill>
                <a:effectLst>
                  <a:outerShdw blurRad="38100" dist="38100" dir="2700000" algn="tl">
                    <a:srgbClr val="000000">
                      <a:alpha val="43137"/>
                    </a:srgbClr>
                  </a:outerShdw>
                </a:effectLst>
              </a:defRPr>
            </a:lvl1pPr>
          </a:lstStyle>
          <a:p>
            <a:fld id="{0D0E9D3B-CB56-40AE-B0A9-8DA5E1AEFDB7}" type="slidenum">
              <a:rPr lang="en-US" smtClean="0">
                <a:solidFill>
                  <a:srgbClr val="000000">
                    <a:lumMod val="85000"/>
                    <a:lumOff val="15000"/>
                  </a:srgbClr>
                </a:solidFill>
                <a:latin typeface="Arial" pitchFamily="34" charset="0"/>
                <a:ea typeface="ＭＳ Ｐゴシック" pitchFamily="34" charset="-128"/>
              </a:rPr>
              <a:pPr/>
              <a:t>‹#›</a:t>
            </a:fld>
            <a:endParaRPr lang="en-US" dirty="0">
              <a:solidFill>
                <a:srgbClr val="000000">
                  <a:lumMod val="85000"/>
                  <a:lumOff val="15000"/>
                </a:srgbClr>
              </a:solidFill>
              <a:latin typeface="Arial" pitchFamily="34" charset="0"/>
              <a:ea typeface="ＭＳ Ｐゴシック" pitchFamily="34" charset="-128"/>
            </a:endParaRPr>
          </a:p>
        </p:txBody>
      </p:sp>
      <p:cxnSp>
        <p:nvCxnSpPr>
          <p:cNvPr id="18" name="Straight Connector 17">
            <a:extLst>
              <a:ext uri="{FF2B5EF4-FFF2-40B4-BE49-F238E27FC236}">
                <a16:creationId xmlns:a16="http://schemas.microsoft.com/office/drawing/2014/main" id="{3D665B91-8567-DD4A-BD2E-E719F20E35F0}"/>
              </a:ext>
            </a:extLst>
          </p:cNvPr>
          <p:cNvCxnSpPr/>
          <p:nvPr userDrawn="1"/>
        </p:nvCxnSpPr>
        <p:spPr>
          <a:xfrm flipH="1">
            <a:off x="1476592" y="6362388"/>
            <a:ext cx="7429207" cy="114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A2EE2D-7BB5-4F44-82C4-5CF4EE388EFF}"/>
              </a:ext>
            </a:extLst>
          </p:cNvPr>
          <p:cNvSpPr txBox="1"/>
          <p:nvPr userDrawn="1"/>
        </p:nvSpPr>
        <p:spPr>
          <a:xfrm>
            <a:off x="3436479" y="6442295"/>
            <a:ext cx="5567680" cy="246221"/>
          </a:xfrm>
          <a:prstGeom prst="rect">
            <a:avLst/>
          </a:prstGeom>
          <a:noFill/>
        </p:spPr>
        <p:txBody>
          <a:bodyPr wrap="square" rtlCol="0">
            <a:spAutoFit/>
          </a:bodyPr>
          <a:lstStyle/>
          <a:p>
            <a:pPr algn="r"/>
            <a:r>
              <a:rPr lang="en-US" sz="1000" i="1" dirty="0">
                <a:solidFill>
                  <a:prstClr val="black"/>
                </a:solidFill>
                <a:latin typeface="Arial" pitchFamily="34" charset="0"/>
                <a:ea typeface="ＭＳ Ｐゴシック" pitchFamily="34" charset="-128"/>
              </a:rPr>
              <a:t>DISCOVER  |  DEVELOP  |  DELIVER</a:t>
            </a:r>
          </a:p>
        </p:txBody>
      </p:sp>
      <p:sp>
        <p:nvSpPr>
          <p:cNvPr id="41" name="Title Placeholder 17"/>
          <p:cNvSpPr>
            <a:spLocks noGrp="1"/>
          </p:cNvSpPr>
          <p:nvPr userDrawn="1">
            <p:ph type="title"/>
          </p:nvPr>
        </p:nvSpPr>
        <p:spPr>
          <a:xfrm>
            <a:off x="490538" y="1757060"/>
            <a:ext cx="5598507" cy="1273816"/>
          </a:xfrm>
          <a:prstGeom prst="rect">
            <a:avLst/>
          </a:prstGeom>
        </p:spPr>
        <p:txBody>
          <a:bodyPr vert="horz" lIns="91440" tIns="45720" rIns="91440" bIns="45720" rtlCol="0" anchor="t">
            <a:normAutofit/>
          </a:bodyPr>
          <a:lstStyle/>
          <a:p>
            <a:r>
              <a:rPr lang="en-US" dirty="0"/>
              <a:t>Click to edit Master title style</a:t>
            </a:r>
          </a:p>
        </p:txBody>
      </p:sp>
      <p:sp>
        <p:nvSpPr>
          <p:cNvPr id="16" name="Text Placeholder 15"/>
          <p:cNvSpPr>
            <a:spLocks noGrp="1"/>
          </p:cNvSpPr>
          <p:nvPr userDrawn="1">
            <p:ph type="body" idx="1"/>
          </p:nvPr>
        </p:nvSpPr>
        <p:spPr>
          <a:xfrm>
            <a:off x="490538" y="3021384"/>
            <a:ext cx="7886700" cy="1544478"/>
          </a:xfrm>
          <a:prstGeom prst="rect">
            <a:avLst/>
          </a:prstGeom>
        </p:spPr>
        <p:txBody>
          <a:bodyPr vert="horz" lIns="91440" tIns="45720" rIns="91440" bIns="45720" rtlCol="0">
            <a:normAutofit/>
          </a:bodyPr>
          <a:lstStyle/>
          <a:p>
            <a:pPr lvl="0"/>
            <a:r>
              <a:rPr lang="en-US" dirty="0"/>
              <a:t>Click to edit Master text styles</a:t>
            </a:r>
          </a:p>
        </p:txBody>
      </p:sp>
      <p:pic>
        <p:nvPicPr>
          <p:cNvPr id="3" name="Picture 2"/>
          <p:cNvPicPr>
            <a:picLocks noChangeAspect="1"/>
          </p:cNvPicPr>
          <p:nvPr userDrawn="1"/>
        </p:nvPicPr>
        <p:blipFill rotWithShape="1">
          <a:blip r:embed="rId3">
            <a:extLst>
              <a:ext uri="{28A0092B-C50C-407E-A947-70E740481C1C}">
                <a14:useLocalDpi xmlns:a14="http://schemas.microsoft.com/office/drawing/2010/main"/>
              </a:ext>
            </a:extLst>
          </a:blip>
          <a:srcRect/>
          <a:stretch/>
        </p:blipFill>
        <p:spPr>
          <a:xfrm>
            <a:off x="6716892" y="5707380"/>
            <a:ext cx="2351314" cy="617220"/>
          </a:xfrm>
          <a:prstGeom prst="rect">
            <a:avLst/>
          </a:prstGeom>
          <a:solidFill>
            <a:srgbClr val="B0B0B0"/>
          </a:solidFill>
        </p:spPr>
      </p:pic>
      <p:pic>
        <p:nvPicPr>
          <p:cNvPr id="21" name="Picture 2" descr="The Portsmouth Naval Shipyard in Maine is one of several military sites at risk from sea level rise, at new report warns. Credit: U.S. Navy">
            <a:extLst>
              <a:ext uri="{FF2B5EF4-FFF2-40B4-BE49-F238E27FC236}">
                <a16:creationId xmlns:a16="http://schemas.microsoft.com/office/drawing/2014/main" id="{19F5A42E-E463-684F-8A1B-6262129D7484}"/>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5090655" y="304800"/>
            <a:ext cx="3557728" cy="233024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A picture containing outdoor, grass, standing, water&#10;&#10;Description automatically generated">
            <a:extLst>
              <a:ext uri="{FF2B5EF4-FFF2-40B4-BE49-F238E27FC236}">
                <a16:creationId xmlns:a16="http://schemas.microsoft.com/office/drawing/2014/main" id="{9EDC1C19-0803-A348-8502-690C268F674D}"/>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257800" y="2972562"/>
            <a:ext cx="3429076" cy="3055478"/>
          </a:xfrm>
          <a:prstGeom prst="rect">
            <a:avLst/>
          </a:prstGeom>
        </p:spPr>
      </p:pic>
      <p:pic>
        <p:nvPicPr>
          <p:cNvPr id="24" name="Picture 23">
            <a:extLst>
              <a:ext uri="{FF2B5EF4-FFF2-40B4-BE49-F238E27FC236}">
                <a16:creationId xmlns:a16="http://schemas.microsoft.com/office/drawing/2014/main" id="{E0D394AD-9339-174D-8232-D6641B95C25E}"/>
              </a:ext>
            </a:extLst>
          </p:cNvPr>
          <p:cNvPicPr>
            <a:picLocks noChangeAspect="1"/>
          </p:cNvPicPr>
          <p:nvPr userDrawn="1"/>
        </p:nvPicPr>
        <p:blipFill>
          <a:blip r:embed="rId6">
            <a:extLst>
              <a:ext uri="{28A0092B-C50C-407E-A947-70E740481C1C}">
                <a14:useLocalDpi xmlns:a14="http://schemas.microsoft.com/office/drawing/2010/main"/>
              </a:ext>
            </a:extLst>
          </a:blip>
          <a:stretch>
            <a:fillRect/>
          </a:stretch>
        </p:blipFill>
        <p:spPr>
          <a:xfrm>
            <a:off x="5469653" y="2209801"/>
            <a:ext cx="3178731" cy="1752600"/>
          </a:xfrm>
          <a:prstGeom prst="rect">
            <a:avLst/>
          </a:prstGeom>
          <a:ln w="38100">
            <a:solidFill>
              <a:schemeClr val="bg1">
                <a:alpha val="50000"/>
              </a:schemeClr>
            </a:solidFill>
          </a:ln>
        </p:spPr>
      </p:pic>
      <p:pic>
        <p:nvPicPr>
          <p:cNvPr id="8" name="Picture 7"/>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2" y="284"/>
            <a:ext cx="9144379" cy="6858000"/>
          </a:xfrm>
          <a:prstGeom prst="rect">
            <a:avLst/>
          </a:prstGeom>
        </p:spPr>
      </p:pic>
    </p:spTree>
    <p:extLst>
      <p:ext uri="{BB962C8B-B14F-4D97-AF65-F5344CB8AC3E}">
        <p14:creationId xmlns:p14="http://schemas.microsoft.com/office/powerpoint/2010/main" val="2742346070"/>
      </p:ext>
    </p:extLst>
  </p:cSld>
  <p:clrMap bg1="lt1" tx1="dk1" bg2="lt2" tx2="dk2" accent1="accent1" accent2="accent2" accent3="accent3" accent4="accent4" accent5="accent5" accent6="accent6" hlink="hlink" folHlink="folHlink"/>
  <p:sldLayoutIdLst>
    <p:sldLayoutId id="2147483683" r:id="rId1"/>
  </p:sldLayoutIdLst>
  <p:hf hdr="0" dt="0"/>
  <p:txStyles>
    <p:titleStyle>
      <a:lvl1pPr algn="l" defTabSz="685800" rtl="0" eaLnBrk="1" latinLnBrk="0" hangingPunct="1">
        <a:lnSpc>
          <a:spcPct val="100000"/>
        </a:lnSpc>
        <a:spcBef>
          <a:spcPct val="0"/>
        </a:spcBef>
        <a:buNone/>
        <a:tabLst>
          <a:tab pos="860425" algn="l"/>
        </a:tabLst>
        <a:defRPr sz="2700" b="1" kern="1200" cap="all" baseline="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 userDrawn="1">
          <p15:clr>
            <a:srgbClr val="5ACBF0"/>
          </p15:clr>
        </p15:guide>
        <p15:guide id="2" pos="4608"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10" cstate="email">
            <a:clrChange>
              <a:clrFrom>
                <a:srgbClr val="000000">
                  <a:alpha val="0"/>
                </a:srgbClr>
              </a:clrFrom>
              <a:clrTo>
                <a:srgbClr val="000000">
                  <a:alpha val="0"/>
                </a:srgbClr>
              </a:clrTo>
            </a:clrChange>
            <a:lum bright="70000" contrast="-70000"/>
            <a:extLst>
              <a:ext uri="{28A0092B-C50C-407E-A947-70E740481C1C}">
                <a14:useLocalDpi xmlns:a14="http://schemas.microsoft.com/office/drawing/2010/main"/>
              </a:ext>
            </a:extLst>
          </a:blip>
          <a:stretch>
            <a:fillRect/>
          </a:stretch>
        </p:blipFill>
        <p:spPr>
          <a:xfrm>
            <a:off x="0" y="0"/>
            <a:ext cx="9144000" cy="6858000"/>
          </a:xfrm>
          <a:prstGeom prst="rect">
            <a:avLst/>
          </a:prstGeom>
        </p:spPr>
      </p:pic>
      <p:sp>
        <p:nvSpPr>
          <p:cNvPr id="11" name="Rounded Rectangle 10"/>
          <p:cNvSpPr/>
          <p:nvPr userDrawn="1"/>
        </p:nvSpPr>
        <p:spPr>
          <a:xfrm>
            <a:off x="137162" y="217309"/>
            <a:ext cx="8841105" cy="6351139"/>
          </a:xfrm>
          <a:prstGeom prst="roundRect">
            <a:avLst>
              <a:gd name="adj" fmla="val 2258"/>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4099" name="Title Placeholder 1"/>
          <p:cNvSpPr>
            <a:spLocks noGrp="1"/>
          </p:cNvSpPr>
          <p:nvPr>
            <p:ph type="title"/>
          </p:nvPr>
        </p:nvSpPr>
        <p:spPr bwMode="auto">
          <a:xfrm>
            <a:off x="304800" y="274638"/>
            <a:ext cx="8382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304800" y="1233932"/>
            <a:ext cx="8382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90286" y="6490263"/>
            <a:ext cx="727075"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pic>
        <p:nvPicPr>
          <p:cNvPr id="1033" name="Picture 6"/>
          <p:cNvPicPr>
            <a:picLocks noChangeAspect="1"/>
          </p:cNvPicPr>
          <p:nvPr/>
        </p:nvPicPr>
        <p:blipFill>
          <a:blip r:embed="rId11"/>
          <a:srcRect/>
          <a:stretch>
            <a:fillRect/>
          </a:stretch>
        </p:blipFill>
        <p:spPr bwMode="auto">
          <a:xfrm>
            <a:off x="4559300" y="3416314"/>
            <a:ext cx="19050" cy="3175"/>
          </a:xfrm>
          <a:prstGeom prst="rect">
            <a:avLst/>
          </a:prstGeom>
          <a:noFill/>
          <a:ln w="9525">
            <a:noFill/>
            <a:miter lim="800000"/>
            <a:headEnd/>
            <a:tailEnd/>
          </a:ln>
        </p:spPr>
      </p:pic>
      <p:cxnSp>
        <p:nvCxnSpPr>
          <p:cNvPr id="4" name="Straight Connector 3"/>
          <p:cNvCxnSpPr/>
          <p:nvPr userDrawn="1"/>
        </p:nvCxnSpPr>
        <p:spPr>
          <a:xfrm>
            <a:off x="304800" y="6309360"/>
            <a:ext cx="85191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309989" y="6286509"/>
            <a:ext cx="8513973" cy="307777"/>
          </a:xfrm>
          <a:prstGeom prst="rect">
            <a:avLst/>
          </a:prstGeom>
          <a:noFill/>
        </p:spPr>
        <p:txBody>
          <a:bodyPr wrap="square" rtlCol="0">
            <a:spAutoFit/>
          </a:bodyPr>
          <a:lstStyle/>
          <a:p>
            <a:pPr algn="ctr"/>
            <a:r>
              <a:rPr lang="en-US" sz="1400" dirty="0">
                <a:solidFill>
                  <a:prstClr val="black"/>
                </a:solidFill>
                <a:latin typeface="Arial" pitchFamily="34" charset="0"/>
                <a:ea typeface="ＭＳ Ｐゴシック" pitchFamily="34" charset="-128"/>
              </a:rPr>
              <a:t>US Army Corps of Engineers  </a:t>
            </a:r>
            <a:r>
              <a:rPr lang="en-US" sz="1400" dirty="0">
                <a:solidFill>
                  <a:prstClr val="black"/>
                </a:solidFill>
                <a:latin typeface="Arial" pitchFamily="34" charset="0"/>
                <a:ea typeface="ＭＳ Ｐゴシック" pitchFamily="34" charset="-128"/>
                <a:sym typeface="Symbol" panose="05050102010706020507" pitchFamily="18" charset="2"/>
              </a:rPr>
              <a:t></a:t>
            </a:r>
            <a:r>
              <a:rPr lang="en-US" sz="1400" dirty="0">
                <a:solidFill>
                  <a:prstClr val="black"/>
                </a:solidFill>
                <a:latin typeface="Arial" pitchFamily="34" charset="0"/>
                <a:ea typeface="ＭＳ Ｐゴシック" pitchFamily="34" charset="-128"/>
              </a:rPr>
              <a:t>   Engineer Research and Development Center</a:t>
            </a:r>
          </a:p>
        </p:txBody>
      </p:sp>
      <p:sp>
        <p:nvSpPr>
          <p:cNvPr id="8" name="TextBox 7"/>
          <p:cNvSpPr txBox="1"/>
          <p:nvPr userDrawn="1"/>
        </p:nvSpPr>
        <p:spPr>
          <a:xfrm>
            <a:off x="0" y="0"/>
            <a:ext cx="9144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
        <p:nvSpPr>
          <p:cNvPr id="18" name="TextBox 17"/>
          <p:cNvSpPr txBox="1"/>
          <p:nvPr userDrawn="1"/>
        </p:nvSpPr>
        <p:spPr>
          <a:xfrm>
            <a:off x="-5080" y="6583547"/>
            <a:ext cx="9144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Tree>
    <p:extLst>
      <p:ext uri="{BB962C8B-B14F-4D97-AF65-F5344CB8AC3E}">
        <p14:creationId xmlns:p14="http://schemas.microsoft.com/office/powerpoint/2010/main" val="50667736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5ACBF0"/>
          </p15:clr>
        </p15:guide>
        <p15:guide id="2" pos="5472"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9"/>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028950" y="6356359"/>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9"/>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ADEAFAA-A90C-4D31-9752-2ED09D97C63A}" type="slidenum">
              <a:rPr lang="en-US" smtClean="0"/>
              <a:pPr/>
              <a:t>‹#›</a:t>
            </a:fld>
            <a:endParaRPr lang="en-US" dirty="0"/>
          </a:p>
        </p:txBody>
      </p:sp>
      <p:pic>
        <p:nvPicPr>
          <p:cNvPr id="7" name="Picture 6"/>
          <p:cNvPicPr>
            <a:picLocks noChangeAspect="1"/>
          </p:cNvPicPr>
          <p:nvPr userDrawn="1"/>
        </p:nvPicPr>
        <p:blipFill>
          <a:blip r:embed="rId13" cstate="email">
            <a:clrChange>
              <a:clrFrom>
                <a:srgbClr val="000000">
                  <a:alpha val="0"/>
                </a:srgbClr>
              </a:clrFrom>
              <a:clrTo>
                <a:srgbClr val="000000">
                  <a:alpha val="0"/>
                </a:srgbClr>
              </a:clrTo>
            </a:clrChange>
            <a:lum bright="70000" contrast="-70000"/>
            <a:extLst>
              <a:ext uri="{28A0092B-C50C-407E-A947-70E740481C1C}">
                <a14:useLocalDpi xmlns:a14="http://schemas.microsoft.com/office/drawing/2010/main"/>
              </a:ext>
            </a:extLst>
          </a:blip>
          <a:stretch>
            <a:fillRect/>
          </a:stretch>
        </p:blipFill>
        <p:spPr>
          <a:xfrm>
            <a:off x="0" y="0"/>
            <a:ext cx="9144000" cy="6858000"/>
          </a:xfrm>
          <a:prstGeom prst="rect">
            <a:avLst/>
          </a:prstGeom>
        </p:spPr>
      </p:pic>
      <p:sp>
        <p:nvSpPr>
          <p:cNvPr id="8" name="Rounded Rectangle 7"/>
          <p:cNvSpPr/>
          <p:nvPr userDrawn="1"/>
        </p:nvSpPr>
        <p:spPr>
          <a:xfrm>
            <a:off x="137162" y="217309"/>
            <a:ext cx="8841105" cy="6351139"/>
          </a:xfrm>
          <a:prstGeom prst="roundRect">
            <a:avLst>
              <a:gd name="adj" fmla="val 2258"/>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cxnSp>
        <p:nvCxnSpPr>
          <p:cNvPr id="9" name="Straight Connector 8"/>
          <p:cNvCxnSpPr/>
          <p:nvPr userDrawn="1"/>
        </p:nvCxnSpPr>
        <p:spPr>
          <a:xfrm>
            <a:off x="304800" y="6309360"/>
            <a:ext cx="85191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309989" y="6286509"/>
            <a:ext cx="8513973" cy="307777"/>
          </a:xfrm>
          <a:prstGeom prst="rect">
            <a:avLst/>
          </a:prstGeom>
          <a:noFill/>
        </p:spPr>
        <p:txBody>
          <a:bodyPr wrap="square" rtlCol="0">
            <a:spAutoFit/>
          </a:bodyPr>
          <a:lstStyle/>
          <a:p>
            <a:pPr algn="ctr"/>
            <a:r>
              <a:rPr lang="en-US" sz="1400" dirty="0">
                <a:solidFill>
                  <a:prstClr val="black"/>
                </a:solidFill>
                <a:latin typeface="Arial" pitchFamily="34" charset="0"/>
                <a:ea typeface="ＭＳ Ｐゴシック" pitchFamily="34" charset="-128"/>
              </a:rPr>
              <a:t>US Army Corps of Engineers  </a:t>
            </a:r>
            <a:r>
              <a:rPr lang="en-US" sz="1400" dirty="0">
                <a:solidFill>
                  <a:prstClr val="black"/>
                </a:solidFill>
                <a:latin typeface="Arial" pitchFamily="34" charset="0"/>
                <a:ea typeface="ＭＳ Ｐゴシック" pitchFamily="34" charset="-128"/>
                <a:sym typeface="Symbol" panose="05050102010706020507" pitchFamily="18" charset="2"/>
              </a:rPr>
              <a:t></a:t>
            </a:r>
            <a:r>
              <a:rPr lang="en-US" sz="1400" dirty="0">
                <a:solidFill>
                  <a:prstClr val="black"/>
                </a:solidFill>
                <a:latin typeface="Arial" pitchFamily="34" charset="0"/>
                <a:ea typeface="ＭＳ Ｐゴシック" pitchFamily="34" charset="-128"/>
              </a:rPr>
              <a:t>   Engineer Research and Development Center</a:t>
            </a:r>
          </a:p>
        </p:txBody>
      </p:sp>
      <p:sp>
        <p:nvSpPr>
          <p:cNvPr id="11" name="TextBox 10"/>
          <p:cNvSpPr txBox="1"/>
          <p:nvPr userDrawn="1"/>
        </p:nvSpPr>
        <p:spPr>
          <a:xfrm>
            <a:off x="0" y="0"/>
            <a:ext cx="9144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
        <p:nvSpPr>
          <p:cNvPr id="12" name="TextBox 11"/>
          <p:cNvSpPr txBox="1"/>
          <p:nvPr userDrawn="1"/>
        </p:nvSpPr>
        <p:spPr>
          <a:xfrm>
            <a:off x="-5080" y="6583547"/>
            <a:ext cx="9144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Tree>
    <p:extLst>
      <p:ext uri="{BB962C8B-B14F-4D97-AF65-F5344CB8AC3E}">
        <p14:creationId xmlns:p14="http://schemas.microsoft.com/office/powerpoint/2010/main" val="5249234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3.xml"/><Relationship Id="rId1" Type="http://schemas.openxmlformats.org/officeDocument/2006/relationships/slideLayout" Target="../slideLayouts/slideLayout25.xml"/><Relationship Id="rId6" Type="http://schemas.openxmlformats.org/officeDocument/2006/relationships/image" Target="../media/image31.jpeg"/><Relationship Id="rId5" Type="http://schemas.openxmlformats.org/officeDocument/2006/relationships/image" Target="../media/image30.jpeg"/><Relationship Id="rId4" Type="http://schemas.openxmlformats.org/officeDocument/2006/relationships/image" Target="../media/image29.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5.xml"/><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5.xml"/><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6.pn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5.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685800" y="1752600"/>
            <a:ext cx="5334000" cy="3810000"/>
          </a:xfrm>
        </p:spPr>
        <p:txBody>
          <a:bodyPr>
            <a:noAutofit/>
          </a:bodyPr>
          <a:lstStyle/>
          <a:p>
            <a:pPr>
              <a:lnSpc>
                <a:spcPct val="100000"/>
              </a:lnSpc>
              <a:spcBef>
                <a:spcPts val="0"/>
              </a:spcBef>
            </a:pPr>
            <a:r>
              <a:rPr lang="en-US" sz="1400" dirty="0">
                <a:solidFill>
                  <a:schemeClr val="bg1"/>
                </a:solidFill>
              </a:rPr>
              <a:t>Task Title: Integrated Risk-Based Environmental Modeling of Extreme Coastal Weather Events</a:t>
            </a:r>
          </a:p>
          <a:p>
            <a:pPr>
              <a:lnSpc>
                <a:spcPct val="100000"/>
              </a:lnSpc>
              <a:spcBef>
                <a:spcPts val="0"/>
              </a:spcBef>
            </a:pPr>
            <a:endParaRPr lang="en-US" sz="1400" dirty="0"/>
          </a:p>
          <a:p>
            <a:pPr>
              <a:lnSpc>
                <a:spcPct val="100000"/>
              </a:lnSpc>
              <a:spcBef>
                <a:spcPts val="0"/>
              </a:spcBef>
            </a:pPr>
            <a:r>
              <a:rPr lang="en-US" sz="1400" dirty="0">
                <a:solidFill>
                  <a:schemeClr val="bg1"/>
                </a:solidFill>
              </a:rPr>
              <a:t>Environmental Systems Modeling Team:</a:t>
            </a:r>
          </a:p>
          <a:p>
            <a:pPr marL="285750" indent="-285750">
              <a:lnSpc>
                <a:spcPct val="100000"/>
              </a:lnSpc>
              <a:spcBef>
                <a:spcPts val="0"/>
              </a:spcBef>
              <a:buFont typeface="Arial" panose="020B0604020202020204" pitchFamily="34" charset="0"/>
              <a:buChar char="•"/>
            </a:pPr>
            <a:r>
              <a:rPr lang="en-US" sz="1400" dirty="0">
                <a:solidFill>
                  <a:schemeClr val="bg1"/>
                </a:solidFill>
              </a:rPr>
              <a:t>Dr. Todd Steissberg (ERDC-EL)</a:t>
            </a:r>
          </a:p>
          <a:p>
            <a:pPr marL="285750" indent="-285750">
              <a:lnSpc>
                <a:spcPct val="100000"/>
              </a:lnSpc>
              <a:spcBef>
                <a:spcPts val="0"/>
              </a:spcBef>
              <a:buFont typeface="Arial" panose="020B0604020202020204" pitchFamily="34" charset="0"/>
              <a:buChar char="•"/>
            </a:pPr>
            <a:r>
              <a:rPr lang="en-US" sz="1400" dirty="0">
                <a:solidFill>
                  <a:schemeClr val="bg1"/>
                </a:solidFill>
              </a:rPr>
              <a:t>Mr. John Kucharski (ERDC-EL)</a:t>
            </a:r>
          </a:p>
          <a:p>
            <a:pPr marL="285750" indent="-285750">
              <a:lnSpc>
                <a:spcPct val="100000"/>
              </a:lnSpc>
              <a:spcBef>
                <a:spcPts val="0"/>
              </a:spcBef>
              <a:buFont typeface="Arial" panose="020B0604020202020204" pitchFamily="34" charset="0"/>
              <a:buChar char="•"/>
            </a:pPr>
            <a:r>
              <a:rPr lang="en-US" sz="1400" dirty="0">
                <a:solidFill>
                  <a:schemeClr val="bg1"/>
                </a:solidFill>
              </a:rPr>
              <a:t>Dr. Jennifer Olszewski (ERDC-EL)</a:t>
            </a:r>
          </a:p>
          <a:p>
            <a:pPr marL="285750" indent="-285750">
              <a:lnSpc>
                <a:spcPct val="100000"/>
              </a:lnSpc>
              <a:spcBef>
                <a:spcPts val="0"/>
              </a:spcBef>
              <a:buFont typeface="Arial" panose="020B0604020202020204" pitchFamily="34" charset="0"/>
              <a:buChar char="•"/>
            </a:pPr>
            <a:r>
              <a:rPr lang="en-US" sz="1400" dirty="0">
                <a:solidFill>
                  <a:schemeClr val="bg1"/>
                </a:solidFill>
              </a:rPr>
              <a:t>Ms. Marriah Abellera (USACE-IWR)</a:t>
            </a:r>
          </a:p>
          <a:p>
            <a:pPr marL="285750" indent="-285750">
              <a:lnSpc>
                <a:spcPct val="100000"/>
              </a:lnSpc>
              <a:spcBef>
                <a:spcPts val="0"/>
              </a:spcBef>
              <a:buFont typeface="Arial" panose="020B0604020202020204" pitchFamily="34" charset="0"/>
              <a:buChar char="•"/>
            </a:pPr>
            <a:r>
              <a:rPr lang="en-US" sz="1400" dirty="0">
                <a:solidFill>
                  <a:schemeClr val="bg1"/>
                </a:solidFill>
              </a:rPr>
              <a:t>Dr. Billy Johnson (LimnoTech, Inc.)</a:t>
            </a:r>
          </a:p>
          <a:p>
            <a:pPr marL="285750" indent="-285750">
              <a:lnSpc>
                <a:spcPct val="100000"/>
              </a:lnSpc>
              <a:spcBef>
                <a:spcPts val="0"/>
              </a:spcBef>
              <a:buFont typeface="Arial" panose="020B0604020202020204" pitchFamily="34" charset="0"/>
              <a:buChar char="•"/>
            </a:pPr>
            <a:r>
              <a:rPr lang="en-US" sz="1400" dirty="0">
                <a:solidFill>
                  <a:schemeClr val="bg1"/>
                </a:solidFill>
              </a:rPr>
              <a:t>Dr. Chuck Downer (ERDC-CHL)</a:t>
            </a:r>
          </a:p>
          <a:p>
            <a:pPr marL="285750" indent="-285750">
              <a:lnSpc>
                <a:spcPct val="100000"/>
              </a:lnSpc>
              <a:spcBef>
                <a:spcPts val="0"/>
              </a:spcBef>
              <a:buFont typeface="Arial" panose="020B0604020202020204" pitchFamily="34" charset="0"/>
              <a:buChar char="•"/>
            </a:pPr>
            <a:r>
              <a:rPr lang="en-US" sz="1400" dirty="0">
                <a:solidFill>
                  <a:schemeClr val="bg1"/>
                </a:solidFill>
              </a:rPr>
              <a:t>Ms. Lauren Melendez (ERDC-EL)</a:t>
            </a:r>
          </a:p>
          <a:p>
            <a:pPr marL="285750" indent="-285750">
              <a:lnSpc>
                <a:spcPct val="100000"/>
              </a:lnSpc>
              <a:spcBef>
                <a:spcPts val="0"/>
              </a:spcBef>
              <a:buFont typeface="Arial" panose="020B0604020202020204" pitchFamily="34" charset="0"/>
              <a:buChar char="•"/>
            </a:pPr>
            <a:endParaRPr lang="en-US" sz="1400" dirty="0">
              <a:solidFill>
                <a:schemeClr val="bg1"/>
              </a:solidFill>
            </a:endParaRPr>
          </a:p>
          <a:p>
            <a:pPr>
              <a:lnSpc>
                <a:spcPct val="100000"/>
              </a:lnSpc>
              <a:spcBef>
                <a:spcPts val="0"/>
              </a:spcBef>
            </a:pPr>
            <a:r>
              <a:rPr lang="en-US" sz="1400" dirty="0">
                <a:solidFill>
                  <a:schemeClr val="bg1"/>
                </a:solidFill>
              </a:rPr>
              <a:t>External Collaborators:</a:t>
            </a:r>
          </a:p>
          <a:p>
            <a:pPr marL="285750" indent="-285750">
              <a:lnSpc>
                <a:spcPct val="100000"/>
              </a:lnSpc>
              <a:spcBef>
                <a:spcPts val="0"/>
              </a:spcBef>
              <a:buFont typeface="Arial" panose="020B0604020202020204" pitchFamily="34" charset="0"/>
              <a:buChar char="•"/>
            </a:pPr>
            <a:r>
              <a:rPr lang="en-US" sz="1400" dirty="0">
                <a:solidFill>
                  <a:schemeClr val="bg1"/>
                </a:solidFill>
              </a:rPr>
              <a:t>Scott Steinschneider (Cornell)</a:t>
            </a:r>
          </a:p>
          <a:p>
            <a:pPr marL="285750" indent="-285750">
              <a:lnSpc>
                <a:spcPct val="100000"/>
              </a:lnSpc>
              <a:spcBef>
                <a:spcPts val="0"/>
              </a:spcBef>
              <a:buFont typeface="Arial" panose="020B0604020202020204" pitchFamily="34" charset="0"/>
              <a:buChar char="•"/>
            </a:pPr>
            <a:r>
              <a:rPr lang="en-US" sz="1400" dirty="0" err="1">
                <a:solidFill>
                  <a:schemeClr val="bg1"/>
                </a:solidFill>
              </a:rPr>
              <a:t>Sudarshana</a:t>
            </a:r>
            <a:r>
              <a:rPr lang="en-US" sz="1400" dirty="0">
                <a:solidFill>
                  <a:schemeClr val="bg1"/>
                </a:solidFill>
              </a:rPr>
              <a:t> Mukhopadhyay (Cornell)</a:t>
            </a:r>
          </a:p>
          <a:p>
            <a:pPr marL="285750" indent="-285750">
              <a:lnSpc>
                <a:spcPct val="100000"/>
              </a:lnSpc>
              <a:spcBef>
                <a:spcPts val="0"/>
              </a:spcBef>
              <a:buFont typeface="Arial" panose="020B0604020202020204" pitchFamily="34" charset="0"/>
              <a:buChar char="•"/>
            </a:pPr>
            <a:r>
              <a:rPr lang="en-US" sz="1400" dirty="0">
                <a:solidFill>
                  <a:schemeClr val="bg1"/>
                </a:solidFill>
              </a:rPr>
              <a:t>Peter Ruggiero (Oregon </a:t>
            </a:r>
            <a:r>
              <a:rPr lang="en-US" sz="1400">
                <a:solidFill>
                  <a:schemeClr val="bg1"/>
                </a:solidFill>
              </a:rPr>
              <a:t>State University)</a:t>
            </a:r>
            <a:endParaRPr lang="en-US" sz="1400" dirty="0">
              <a:solidFill>
                <a:schemeClr val="bg1"/>
              </a:solidFill>
            </a:endParaRPr>
          </a:p>
          <a:p>
            <a:pPr marL="285750" indent="-285750">
              <a:lnSpc>
                <a:spcPct val="100000"/>
              </a:lnSpc>
              <a:spcBef>
                <a:spcPts val="0"/>
              </a:spcBef>
              <a:buFont typeface="Arial" panose="020B0604020202020204" pitchFamily="34" charset="0"/>
              <a:buChar char="•"/>
            </a:pPr>
            <a:r>
              <a:rPr lang="en-US" sz="1400" dirty="0">
                <a:solidFill>
                  <a:schemeClr val="bg1"/>
                </a:solidFill>
              </a:rPr>
              <a:t>Jon Herman (UC Davis)</a:t>
            </a:r>
          </a:p>
        </p:txBody>
      </p:sp>
      <p:sp>
        <p:nvSpPr>
          <p:cNvPr id="2" name="Title 1"/>
          <p:cNvSpPr>
            <a:spLocks noGrp="1"/>
          </p:cNvSpPr>
          <p:nvPr>
            <p:ph type="title"/>
          </p:nvPr>
        </p:nvSpPr>
        <p:spPr>
          <a:xfrm>
            <a:off x="1371604" y="707056"/>
            <a:ext cx="4114801" cy="816944"/>
          </a:xfrm>
        </p:spPr>
        <p:txBody>
          <a:bodyPr>
            <a:normAutofit fontScale="90000"/>
          </a:bodyPr>
          <a:lstStyle/>
          <a:p>
            <a:r>
              <a:rPr lang="en-US" sz="2400" dirty="0">
                <a:latin typeface="Arial"/>
                <a:cs typeface="Arial"/>
              </a:rPr>
              <a:t>Anticipating threats in </a:t>
            </a:r>
            <a:br>
              <a:rPr lang="en-US" sz="2400" dirty="0"/>
            </a:br>
            <a:r>
              <a:rPr lang="en-US" sz="2400" dirty="0">
                <a:latin typeface="Arial"/>
                <a:cs typeface="Arial"/>
              </a:rPr>
              <a:t>natural Systems</a:t>
            </a:r>
            <a:endParaRPr lang="en-US" sz="2400" dirty="0"/>
          </a:p>
        </p:txBody>
      </p:sp>
      <p:sp>
        <p:nvSpPr>
          <p:cNvPr id="14339" name="Slide Number Placeholder 4"/>
          <p:cNvSpPr>
            <a:spLocks noGrp="1"/>
          </p:cNvSpPr>
          <p:nvPr>
            <p:ph type="sldNum" sz="quarter" idx="10"/>
          </p:nvPr>
        </p:nvSpPr>
        <p:spPr/>
        <p:txBody>
          <a:bodyPr/>
          <a:lstStyle/>
          <a:p>
            <a:fld id="{744B3473-5193-4AC1-9169-6977ADF2DCFC}" type="slidenum">
              <a:rPr lang="en-US" smtClean="0">
                <a:solidFill>
                  <a:srgbClr val="000000">
                    <a:lumMod val="85000"/>
                    <a:lumOff val="15000"/>
                  </a:srgbClr>
                </a:solidFill>
              </a:rPr>
              <a:pPr/>
              <a:t>1</a:t>
            </a:fld>
            <a:endParaRPr lang="en-US" dirty="0">
              <a:solidFill>
                <a:srgbClr val="000000">
                  <a:lumMod val="85000"/>
                  <a:lumOff val="15000"/>
                </a:srgbClr>
              </a:solidFill>
            </a:endParaRPr>
          </a:p>
        </p:txBody>
      </p:sp>
      <p:sp>
        <p:nvSpPr>
          <p:cNvPr id="6" name="Text Placeholder 5"/>
          <p:cNvSpPr>
            <a:spLocks noGrp="1"/>
          </p:cNvSpPr>
          <p:nvPr>
            <p:ph type="body" sz="quarter" idx="13"/>
          </p:nvPr>
        </p:nvSpPr>
        <p:spPr>
          <a:xfrm>
            <a:off x="31813" y="130860"/>
            <a:ext cx="9143999" cy="403225"/>
          </a:xfrm>
        </p:spPr>
        <p:txBody>
          <a:bodyPr/>
          <a:lstStyle/>
          <a:p>
            <a:r>
              <a:rPr lang="en-US" dirty="0"/>
              <a:t>UNCLASSIFIED</a:t>
            </a:r>
          </a:p>
        </p:txBody>
      </p:sp>
      <p:sp>
        <p:nvSpPr>
          <p:cNvPr id="4" name="TextBox 3">
            <a:extLst>
              <a:ext uri="{FF2B5EF4-FFF2-40B4-BE49-F238E27FC236}">
                <a16:creationId xmlns:a16="http://schemas.microsoft.com/office/drawing/2014/main" id="{F7DBB4B6-E0D1-130D-FE67-9C64BD041B39}"/>
              </a:ext>
            </a:extLst>
          </p:cNvPr>
          <p:cNvSpPr txBox="1"/>
          <p:nvPr/>
        </p:nvSpPr>
        <p:spPr>
          <a:xfrm>
            <a:off x="2133600" y="5867400"/>
            <a:ext cx="4876800" cy="369332"/>
          </a:xfrm>
          <a:prstGeom prst="rect">
            <a:avLst/>
          </a:prstGeom>
          <a:noFill/>
        </p:spPr>
        <p:txBody>
          <a:bodyPr wrap="square" rtlCol="0">
            <a:spAutoFit/>
          </a:bodyPr>
          <a:lstStyle/>
          <a:p>
            <a:pPr algn="ctr"/>
            <a:r>
              <a:rPr lang="en-US" dirty="0"/>
              <a:t>ACTIONS IPR Meeting, September 9, 2022</a:t>
            </a:r>
          </a:p>
        </p:txBody>
      </p:sp>
    </p:spTree>
    <p:extLst>
      <p:ext uri="{BB962C8B-B14F-4D97-AF65-F5344CB8AC3E}">
        <p14:creationId xmlns:p14="http://schemas.microsoft.com/office/powerpoint/2010/main" val="27578701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FY22 Accomplishments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10</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628650" y="833441"/>
            <a:ext cx="8134350" cy="5414963"/>
          </a:xfrm>
        </p:spPr>
        <p:txBody>
          <a:bodyPr>
            <a:normAutofit/>
          </a:bodyPr>
          <a:lstStyle/>
          <a:p>
            <a:pPr marL="0" indent="0">
              <a:buNone/>
            </a:pPr>
            <a:r>
              <a:rPr lang="en-US" sz="1800" b="1" dirty="0"/>
              <a:t>Environmental Forcing Model and Case Study (Tasks 4, 6, 8)</a:t>
            </a:r>
            <a:endParaRPr lang="en-US" sz="1800" dirty="0"/>
          </a:p>
          <a:p>
            <a:pPr marL="0" indent="0">
              <a:lnSpc>
                <a:spcPct val="100000"/>
              </a:lnSpc>
              <a:buNone/>
            </a:pPr>
            <a:endParaRPr lang="en-US" sz="1600" dirty="0"/>
          </a:p>
        </p:txBody>
      </p:sp>
      <p:pic>
        <p:nvPicPr>
          <p:cNvPr id="5" name="Picture 4" descr="Chart, histogram&#10;&#10;Description automatically generated">
            <a:extLst>
              <a:ext uri="{FF2B5EF4-FFF2-40B4-BE49-F238E27FC236}">
                <a16:creationId xmlns:a16="http://schemas.microsoft.com/office/drawing/2014/main" id="{9E926804-E540-DD65-365D-A085729F08EE}"/>
              </a:ext>
            </a:extLst>
          </p:cNvPr>
          <p:cNvPicPr>
            <a:picLocks noChangeAspect="1"/>
          </p:cNvPicPr>
          <p:nvPr/>
        </p:nvPicPr>
        <p:blipFill>
          <a:blip r:embed="rId2"/>
          <a:stretch>
            <a:fillRect/>
          </a:stretch>
        </p:blipFill>
        <p:spPr>
          <a:xfrm>
            <a:off x="354731" y="1600200"/>
            <a:ext cx="3683869" cy="3431054"/>
          </a:xfrm>
          <a:prstGeom prst="rect">
            <a:avLst/>
          </a:prstGeom>
        </p:spPr>
      </p:pic>
      <p:pic>
        <p:nvPicPr>
          <p:cNvPr id="7" name="Picture 6" descr="Chart&#10;&#10;Description automatically generated">
            <a:extLst>
              <a:ext uri="{FF2B5EF4-FFF2-40B4-BE49-F238E27FC236}">
                <a16:creationId xmlns:a16="http://schemas.microsoft.com/office/drawing/2014/main" id="{9941EB3E-F158-7553-14FD-8B78EB5BDA1A}"/>
              </a:ext>
            </a:extLst>
          </p:cNvPr>
          <p:cNvPicPr>
            <a:picLocks noChangeAspect="1"/>
          </p:cNvPicPr>
          <p:nvPr/>
        </p:nvPicPr>
        <p:blipFill>
          <a:blip r:embed="rId3"/>
          <a:stretch>
            <a:fillRect/>
          </a:stretch>
        </p:blipFill>
        <p:spPr>
          <a:xfrm>
            <a:off x="4312519" y="1779976"/>
            <a:ext cx="4450481" cy="3228780"/>
          </a:xfrm>
          <a:prstGeom prst="rect">
            <a:avLst/>
          </a:prstGeom>
        </p:spPr>
      </p:pic>
    </p:spTree>
    <p:extLst>
      <p:ext uri="{BB962C8B-B14F-4D97-AF65-F5344CB8AC3E}">
        <p14:creationId xmlns:p14="http://schemas.microsoft.com/office/powerpoint/2010/main" val="437327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FY22 Accomplishments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11</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628650" y="833441"/>
            <a:ext cx="8134350" cy="5414963"/>
          </a:xfrm>
        </p:spPr>
        <p:txBody>
          <a:bodyPr>
            <a:normAutofit/>
          </a:bodyPr>
          <a:lstStyle/>
          <a:p>
            <a:pPr marL="0" indent="0">
              <a:buNone/>
            </a:pPr>
            <a:r>
              <a:rPr lang="en-US" sz="1800" b="1" dirty="0"/>
              <a:t>Environmental Forcing Model and Case Study (Tasks 4, 6, 8)</a:t>
            </a:r>
            <a:endParaRPr lang="en-US" sz="1800" dirty="0"/>
          </a:p>
          <a:p>
            <a:pPr marL="0" indent="0">
              <a:lnSpc>
                <a:spcPct val="100000"/>
              </a:lnSpc>
              <a:buNone/>
            </a:pPr>
            <a:endParaRPr lang="en-US" sz="1600" dirty="0"/>
          </a:p>
        </p:txBody>
      </p:sp>
      <p:pic>
        <p:nvPicPr>
          <p:cNvPr id="9" name="Picture 8" descr="Diagram&#10;&#10;Description automatically generated">
            <a:extLst>
              <a:ext uri="{FF2B5EF4-FFF2-40B4-BE49-F238E27FC236}">
                <a16:creationId xmlns:a16="http://schemas.microsoft.com/office/drawing/2014/main" id="{FF6D763E-2300-C372-A6D0-F5458D851E36}"/>
              </a:ext>
            </a:extLst>
          </p:cNvPr>
          <p:cNvPicPr>
            <a:picLocks noChangeAspect="1"/>
          </p:cNvPicPr>
          <p:nvPr/>
        </p:nvPicPr>
        <p:blipFill>
          <a:blip r:embed="rId2"/>
          <a:stretch>
            <a:fillRect/>
          </a:stretch>
        </p:blipFill>
        <p:spPr>
          <a:xfrm>
            <a:off x="2342538" y="1295400"/>
            <a:ext cx="4706574" cy="4845002"/>
          </a:xfrm>
          <a:prstGeom prst="rect">
            <a:avLst/>
          </a:prstGeom>
        </p:spPr>
      </p:pic>
    </p:spTree>
    <p:extLst>
      <p:ext uri="{BB962C8B-B14F-4D97-AF65-F5344CB8AC3E}">
        <p14:creationId xmlns:p14="http://schemas.microsoft.com/office/powerpoint/2010/main" val="850201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FY22 Accomplishments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12</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628650" y="833441"/>
            <a:ext cx="7981950" cy="5414963"/>
          </a:xfrm>
        </p:spPr>
        <p:txBody>
          <a:bodyPr>
            <a:noAutofit/>
          </a:bodyPr>
          <a:lstStyle/>
          <a:p>
            <a:pPr marL="0" indent="0">
              <a:lnSpc>
                <a:spcPct val="100000"/>
              </a:lnSpc>
              <a:spcBef>
                <a:spcPts val="0"/>
              </a:spcBef>
              <a:buNone/>
            </a:pPr>
            <a:r>
              <a:rPr lang="en-US" sz="1800" b="1" dirty="0"/>
              <a:t>Water Quality Model (Task 3, 5, 7)</a:t>
            </a:r>
            <a:endParaRPr lang="en-US" sz="1800" dirty="0"/>
          </a:p>
          <a:p>
            <a:pPr>
              <a:lnSpc>
                <a:spcPct val="100000"/>
              </a:lnSpc>
              <a:spcBef>
                <a:spcPts val="0"/>
              </a:spcBef>
            </a:pPr>
            <a:r>
              <a:rPr lang="en-US" sz="1800" dirty="0"/>
              <a:t>Water quality capability development:</a:t>
            </a:r>
          </a:p>
          <a:p>
            <a:pPr lvl="1">
              <a:lnSpc>
                <a:spcPct val="100000"/>
              </a:lnSpc>
              <a:spcBef>
                <a:spcPts val="0"/>
              </a:spcBef>
            </a:pPr>
            <a:r>
              <a:rPr lang="en-US" dirty="0"/>
              <a:t>ClearWater/HEC-RAS-2D</a:t>
            </a:r>
          </a:p>
          <a:p>
            <a:pPr lvl="2">
              <a:lnSpc>
                <a:spcPct val="100000"/>
              </a:lnSpc>
              <a:spcBef>
                <a:spcPts val="0"/>
              </a:spcBef>
            </a:pPr>
            <a:r>
              <a:rPr lang="en-US" sz="1800" dirty="0"/>
              <a:t>Model framework</a:t>
            </a:r>
          </a:p>
          <a:p>
            <a:pPr lvl="2">
              <a:lnSpc>
                <a:spcPct val="100000"/>
              </a:lnSpc>
              <a:spcBef>
                <a:spcPts val="0"/>
              </a:spcBef>
            </a:pPr>
            <a:r>
              <a:rPr lang="en-US" sz="1800" dirty="0"/>
              <a:t>Contaminant modeling</a:t>
            </a:r>
          </a:p>
          <a:p>
            <a:pPr lvl="3">
              <a:lnSpc>
                <a:spcPct val="100000"/>
              </a:lnSpc>
              <a:spcBef>
                <a:spcPts val="0"/>
              </a:spcBef>
            </a:pPr>
            <a:r>
              <a:rPr lang="en-US" sz="1800" dirty="0"/>
              <a:t>WEBMOD (USGS’s Water, Energy, and Biogeochemical Model) flows linked with HEC-RAS-2D and water quality outputs linked with ClearWater model</a:t>
            </a:r>
          </a:p>
          <a:p>
            <a:pPr lvl="2">
              <a:lnSpc>
                <a:spcPct val="100000"/>
              </a:lnSpc>
              <a:spcBef>
                <a:spcPts val="0"/>
              </a:spcBef>
            </a:pPr>
            <a:r>
              <a:rPr lang="en-US" sz="1800" dirty="0"/>
              <a:t>Data storage and exchange library to link the hydrologic and hydraulic (H&amp;H) models (GSSHA and HEC-RAS) with the water quality and vegetation models.</a:t>
            </a:r>
          </a:p>
          <a:p>
            <a:pPr lvl="2">
              <a:lnSpc>
                <a:spcPct val="100000"/>
              </a:lnSpc>
              <a:spcBef>
                <a:spcPts val="0"/>
              </a:spcBef>
            </a:pPr>
            <a:r>
              <a:rPr lang="en-US" sz="1800" dirty="0"/>
              <a:t>GSSHA contaminant modeling on hold until FY23</a:t>
            </a:r>
          </a:p>
          <a:p>
            <a:pPr marL="685800" lvl="2" indent="0">
              <a:lnSpc>
                <a:spcPct val="100000"/>
              </a:lnSpc>
              <a:spcBef>
                <a:spcPts val="0"/>
              </a:spcBef>
              <a:buNone/>
            </a:pPr>
            <a:endParaRPr lang="en-US" sz="1800" dirty="0"/>
          </a:p>
          <a:p>
            <a:pPr>
              <a:lnSpc>
                <a:spcPct val="100000"/>
              </a:lnSpc>
              <a:spcBef>
                <a:spcPts val="0"/>
              </a:spcBef>
            </a:pPr>
            <a:r>
              <a:rPr lang="en-US" sz="1800" dirty="0"/>
              <a:t>Salinity (X2) modeling and analysis</a:t>
            </a:r>
          </a:p>
          <a:p>
            <a:pPr lvl="1">
              <a:lnSpc>
                <a:spcPct val="100000"/>
              </a:lnSpc>
              <a:spcBef>
                <a:spcPts val="0"/>
              </a:spcBef>
            </a:pPr>
            <a:r>
              <a:rPr lang="en-US" dirty="0"/>
              <a:t>Research questions refined</a:t>
            </a:r>
          </a:p>
          <a:p>
            <a:pPr lvl="1">
              <a:lnSpc>
                <a:spcPct val="100000"/>
              </a:lnSpc>
              <a:spcBef>
                <a:spcPts val="0"/>
              </a:spcBef>
            </a:pPr>
            <a:r>
              <a:rPr lang="en-US" dirty="0"/>
              <a:t>Historical analysis completed</a:t>
            </a:r>
          </a:p>
          <a:p>
            <a:pPr lvl="1">
              <a:lnSpc>
                <a:spcPct val="100000"/>
              </a:lnSpc>
              <a:spcBef>
                <a:spcPts val="0"/>
              </a:spcBef>
            </a:pPr>
            <a:r>
              <a:rPr lang="en-US" dirty="0"/>
              <a:t>System model assembled to analyze salinity under multiple climate forcing conditions (tides, sea level rise, etc.)</a:t>
            </a:r>
          </a:p>
        </p:txBody>
      </p:sp>
    </p:spTree>
    <p:extLst>
      <p:ext uri="{BB962C8B-B14F-4D97-AF65-F5344CB8AC3E}">
        <p14:creationId xmlns:p14="http://schemas.microsoft.com/office/powerpoint/2010/main" val="41950957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6648450" y="6356354"/>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13</a:t>
            </a:fld>
            <a:endParaRPr lang="en-US" sz="1000">
              <a:solidFill>
                <a:schemeClr val="tx1">
                  <a:lumMod val="75000"/>
                  <a:lumOff val="25000"/>
                </a:schemeClr>
              </a:solidFill>
              <a:latin typeface="Calibri" panose="020F0502020204030204"/>
            </a:endParaRPr>
          </a:p>
        </p:txBody>
      </p:sp>
      <p:pic>
        <p:nvPicPr>
          <p:cNvPr id="8" name="Picture 7" descr="Chart&#10;&#10;Description automatically generated">
            <a:extLst>
              <a:ext uri="{FF2B5EF4-FFF2-40B4-BE49-F238E27FC236}">
                <a16:creationId xmlns:a16="http://schemas.microsoft.com/office/drawing/2014/main" id="{A601F5E5-D4DD-C447-A77D-490FBB845D15}"/>
              </a:ext>
            </a:extLst>
          </p:cNvPr>
          <p:cNvPicPr>
            <a:picLocks noChangeAspect="1"/>
          </p:cNvPicPr>
          <p:nvPr/>
        </p:nvPicPr>
        <p:blipFill>
          <a:blip r:embed="rId3"/>
          <a:stretch>
            <a:fillRect/>
          </a:stretch>
        </p:blipFill>
        <p:spPr>
          <a:xfrm>
            <a:off x="5168313" y="742147"/>
            <a:ext cx="3537537" cy="2765841"/>
          </a:xfrm>
          <a:prstGeom prst="rect">
            <a:avLst/>
          </a:prstGeom>
        </p:spPr>
      </p:pic>
      <p:pic>
        <p:nvPicPr>
          <p:cNvPr id="10" name="Picture 9" descr="Chart, line chart, histogram&#10;&#10;Description automatically generated">
            <a:extLst>
              <a:ext uri="{FF2B5EF4-FFF2-40B4-BE49-F238E27FC236}">
                <a16:creationId xmlns:a16="http://schemas.microsoft.com/office/drawing/2014/main" id="{A4CB8C82-E15C-9145-B367-B149120E8A2D}"/>
              </a:ext>
            </a:extLst>
          </p:cNvPr>
          <p:cNvPicPr>
            <a:picLocks noChangeAspect="1"/>
          </p:cNvPicPr>
          <p:nvPr/>
        </p:nvPicPr>
        <p:blipFill>
          <a:blip r:embed="rId4"/>
          <a:stretch>
            <a:fillRect/>
          </a:stretch>
        </p:blipFill>
        <p:spPr>
          <a:xfrm>
            <a:off x="762000" y="673001"/>
            <a:ext cx="3484959" cy="2904133"/>
          </a:xfrm>
          <a:prstGeom prst="rect">
            <a:avLst/>
          </a:prstGeom>
        </p:spPr>
      </p:pic>
      <p:pic>
        <p:nvPicPr>
          <p:cNvPr id="2050" name="Picture 2" descr="Salinity in Estuaries">
            <a:extLst>
              <a:ext uri="{FF2B5EF4-FFF2-40B4-BE49-F238E27FC236}">
                <a16:creationId xmlns:a16="http://schemas.microsoft.com/office/drawing/2014/main" id="{C8CBFEA8-2A94-424B-A888-D6A1DAF3C73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 y="3572868"/>
            <a:ext cx="4632384" cy="262340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EA91B257-5C55-164C-AE6C-314AF15D275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35588" y="3505200"/>
            <a:ext cx="3627412" cy="2720559"/>
          </a:xfrm>
          <a:prstGeom prst="rect">
            <a:avLst/>
          </a:prstGeom>
          <a:noFill/>
          <a:extLst>
            <a:ext uri="{909E8E84-426E-40DD-AFC4-6F175D3DCCD1}">
              <a14:hiddenFill xmlns:a14="http://schemas.microsoft.com/office/drawing/2010/main">
                <a:solidFill>
                  <a:srgbClr val="FFFFFF"/>
                </a:solidFill>
              </a14:hiddenFill>
            </a:ext>
          </a:extLst>
        </p:spPr>
      </p:pic>
      <p:sp>
        <p:nvSpPr>
          <p:cNvPr id="16" name="Title 5">
            <a:extLst>
              <a:ext uri="{FF2B5EF4-FFF2-40B4-BE49-F238E27FC236}">
                <a16:creationId xmlns:a16="http://schemas.microsoft.com/office/drawing/2014/main" id="{4EE731E6-ECF2-F94B-978C-A39399CD6864}"/>
              </a:ext>
            </a:extLst>
          </p:cNvPr>
          <p:cNvSpPr>
            <a:spLocks noGrp="1"/>
          </p:cNvSpPr>
          <p:nvPr>
            <p:ph type="title"/>
          </p:nvPr>
        </p:nvSpPr>
        <p:spPr>
          <a:xfrm>
            <a:off x="209554" y="262732"/>
            <a:ext cx="8782046" cy="414535"/>
          </a:xfrm>
        </p:spPr>
        <p:txBody>
          <a:bodyPr vert="horz" lIns="91440" tIns="45720" rIns="91440" bIns="45720" rtlCol="0" anchor="ctr">
            <a:normAutofit fontScale="90000"/>
          </a:bodyPr>
          <a:lstStyle/>
          <a:p>
            <a:pPr algn="ctr" defTabSz="914400"/>
            <a:r>
              <a:rPr lang="en-US" sz="2400" b="1" dirty="0"/>
              <a:t>Salinity Gradients: Water Quality and Aquatic Ecosystems</a:t>
            </a:r>
          </a:p>
        </p:txBody>
      </p:sp>
    </p:spTree>
    <p:extLst>
      <p:ext uri="{BB962C8B-B14F-4D97-AF65-F5344CB8AC3E}">
        <p14:creationId xmlns:p14="http://schemas.microsoft.com/office/powerpoint/2010/main" val="35788747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fontScale="90000"/>
          </a:bodyPr>
          <a:lstStyle/>
          <a:p>
            <a:pPr algn="ctr" defTabSz="914400"/>
            <a:r>
              <a:rPr lang="en-US" sz="2400" b="1" dirty="0"/>
              <a:t>FY22 Accomplishments:</a:t>
            </a:r>
            <a:br>
              <a:rPr lang="en-US" sz="2400" b="1" dirty="0"/>
            </a:br>
            <a:r>
              <a:rPr lang="en-US" sz="2200" b="1" dirty="0"/>
              <a:t>Salinity Modeling and Analysis (Task 7)</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14</a:t>
            </a:fld>
            <a:endParaRPr lang="en-US" sz="1000">
              <a:solidFill>
                <a:schemeClr val="tx1">
                  <a:lumMod val="75000"/>
                  <a:lumOff val="25000"/>
                </a:schemeClr>
              </a:solidFill>
              <a:latin typeface="Calibri" panose="020F0502020204030204"/>
            </a:endParaRPr>
          </a:p>
        </p:txBody>
      </p:sp>
      <p:sp>
        <p:nvSpPr>
          <p:cNvPr id="5" name="Content Placeholder 3">
            <a:extLst>
              <a:ext uri="{FF2B5EF4-FFF2-40B4-BE49-F238E27FC236}">
                <a16:creationId xmlns:a16="http://schemas.microsoft.com/office/drawing/2014/main" id="{D76CA0B8-8338-E355-031F-9996BA4B142D}"/>
              </a:ext>
            </a:extLst>
          </p:cNvPr>
          <p:cNvSpPr>
            <a:spLocks noGrp="1"/>
          </p:cNvSpPr>
          <p:nvPr>
            <p:ph sz="half" idx="1"/>
          </p:nvPr>
        </p:nvSpPr>
        <p:spPr>
          <a:xfrm>
            <a:off x="304800" y="914400"/>
            <a:ext cx="8534400" cy="5257800"/>
          </a:xfrm>
        </p:spPr>
        <p:txBody>
          <a:bodyPr>
            <a:normAutofit lnSpcReduction="10000"/>
          </a:bodyPr>
          <a:lstStyle/>
          <a:p>
            <a:pPr marL="0" indent="0">
              <a:lnSpc>
                <a:spcPct val="120000"/>
              </a:lnSpc>
              <a:spcBef>
                <a:spcPts val="0"/>
              </a:spcBef>
              <a:buNone/>
            </a:pPr>
            <a:r>
              <a:rPr lang="en-US" sz="1800" b="1" dirty="0"/>
              <a:t>Research Questions:</a:t>
            </a:r>
          </a:p>
          <a:p>
            <a:pPr marL="342900" indent="-342900">
              <a:lnSpc>
                <a:spcPct val="120000"/>
              </a:lnSpc>
              <a:spcBef>
                <a:spcPts val="0"/>
              </a:spcBef>
            </a:pPr>
            <a:r>
              <a:rPr lang="en-US" sz="1800" dirty="0"/>
              <a:t>Paleo Salinity Analysis</a:t>
            </a:r>
          </a:p>
          <a:p>
            <a:pPr marL="685800" lvl="1" indent="-342900">
              <a:lnSpc>
                <a:spcPct val="120000"/>
              </a:lnSpc>
              <a:spcBef>
                <a:spcPts val="0"/>
              </a:spcBef>
            </a:pPr>
            <a:r>
              <a:rPr lang="en-US" dirty="0"/>
              <a:t>Understanding natural variability in Salinity (X2) over a 500-year record</a:t>
            </a:r>
          </a:p>
          <a:p>
            <a:pPr marL="685800" lvl="1" indent="-342900">
              <a:lnSpc>
                <a:spcPct val="120000"/>
              </a:lnSpc>
              <a:spcBef>
                <a:spcPts val="0"/>
              </a:spcBef>
            </a:pPr>
            <a:r>
              <a:rPr lang="en-US" dirty="0"/>
              <a:t>Understanding man-made disturbances on natural variability on X2</a:t>
            </a:r>
          </a:p>
          <a:p>
            <a:pPr marL="685800" lvl="1" indent="-342900">
              <a:lnSpc>
                <a:spcPct val="120000"/>
              </a:lnSpc>
              <a:spcBef>
                <a:spcPts val="0"/>
              </a:spcBef>
            </a:pPr>
            <a:r>
              <a:rPr lang="en-US" dirty="0"/>
              <a:t>Demonstrate the seasonal variability in the salinity prior to extensive upstream development factoring multiple drivers, i.e., Mean Sea Level (MSL) and tidal influence</a:t>
            </a:r>
          </a:p>
          <a:p>
            <a:pPr marL="342900" indent="-342900">
              <a:lnSpc>
                <a:spcPct val="120000"/>
              </a:lnSpc>
              <a:spcBef>
                <a:spcPts val="0"/>
              </a:spcBef>
            </a:pPr>
            <a:r>
              <a:rPr lang="en-US" sz="1800" dirty="0"/>
              <a:t>Salinity (X2) under future scenarios</a:t>
            </a:r>
          </a:p>
          <a:p>
            <a:pPr marL="685800" lvl="1" indent="-342900">
              <a:lnSpc>
                <a:spcPct val="120000"/>
              </a:lnSpc>
              <a:spcBef>
                <a:spcPts val="0"/>
              </a:spcBef>
            </a:pPr>
            <a:r>
              <a:rPr lang="en-US" dirty="0"/>
              <a:t>Projecting X2 under future climate scenarios </a:t>
            </a:r>
          </a:p>
          <a:p>
            <a:pPr marL="685800" lvl="1" indent="-342900">
              <a:lnSpc>
                <a:spcPct val="120000"/>
              </a:lnSpc>
              <a:spcBef>
                <a:spcPts val="0"/>
              </a:spcBef>
            </a:pPr>
            <a:r>
              <a:rPr lang="en-US" dirty="0"/>
              <a:t>What range of Sea Level Rise (SLR) becomes a primary driver for X2?</a:t>
            </a:r>
          </a:p>
          <a:p>
            <a:pPr marL="685800" lvl="1" indent="-342900">
              <a:lnSpc>
                <a:spcPct val="120000"/>
              </a:lnSpc>
              <a:spcBef>
                <a:spcPts val="0"/>
              </a:spcBef>
            </a:pPr>
            <a:r>
              <a:rPr lang="en-US" dirty="0"/>
              <a:t>Probable range of X2 under compound conditions (SLR, drought)</a:t>
            </a:r>
          </a:p>
          <a:p>
            <a:pPr marL="342900" indent="-342900">
              <a:lnSpc>
                <a:spcPct val="120000"/>
              </a:lnSpc>
              <a:spcBef>
                <a:spcPts val="0"/>
              </a:spcBef>
            </a:pPr>
            <a:r>
              <a:rPr lang="en-US" sz="1800" dirty="0"/>
              <a:t>Optimization for X2 under Future Scenarios</a:t>
            </a:r>
          </a:p>
          <a:p>
            <a:pPr marL="685800" lvl="1" indent="-342900">
              <a:lnSpc>
                <a:spcPct val="120000"/>
              </a:lnSpc>
              <a:spcBef>
                <a:spcPts val="0"/>
              </a:spcBef>
            </a:pPr>
            <a:r>
              <a:rPr lang="en-US" dirty="0"/>
              <a:t>How can we use systems operations to manage X2 under future climate extremes?</a:t>
            </a:r>
          </a:p>
          <a:p>
            <a:pPr marL="685800" lvl="1" indent="-342900">
              <a:lnSpc>
                <a:spcPct val="120000"/>
              </a:lnSpc>
              <a:spcBef>
                <a:spcPts val="0"/>
              </a:spcBef>
            </a:pPr>
            <a:r>
              <a:rPr lang="en-US" dirty="0"/>
              <a:t>Apply a systems approach to manage water demands for multiple objectives (water supply, land use, and ecosystems).</a:t>
            </a:r>
          </a:p>
          <a:p>
            <a:pPr marL="685800" lvl="1" indent="-342900">
              <a:lnSpc>
                <a:spcPct val="120000"/>
              </a:lnSpc>
              <a:spcBef>
                <a:spcPts val="0"/>
              </a:spcBef>
            </a:pPr>
            <a:r>
              <a:rPr lang="en-US" dirty="0"/>
              <a:t>Use long-term records in paleo X2 analysis to look at environmental goals and assessing change.</a:t>
            </a:r>
          </a:p>
        </p:txBody>
      </p:sp>
    </p:spTree>
    <p:extLst>
      <p:ext uri="{BB962C8B-B14F-4D97-AF65-F5344CB8AC3E}">
        <p14:creationId xmlns:p14="http://schemas.microsoft.com/office/powerpoint/2010/main" val="13753849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fontScale="90000"/>
          </a:bodyPr>
          <a:lstStyle/>
          <a:p>
            <a:pPr algn="ctr" defTabSz="914400"/>
            <a:r>
              <a:rPr lang="en-US" sz="2400" b="1" dirty="0"/>
              <a:t>FY22 Accomplishments:</a:t>
            </a:r>
            <a:br>
              <a:rPr lang="en-US" sz="2400" b="1" dirty="0"/>
            </a:br>
            <a:r>
              <a:rPr lang="en-US" sz="2200" b="1" dirty="0"/>
              <a:t>Salinity System Model (Task 7)</a:t>
            </a:r>
          </a:p>
        </p:txBody>
      </p:sp>
      <p:grpSp>
        <p:nvGrpSpPr>
          <p:cNvPr id="14" name="Group 13">
            <a:extLst>
              <a:ext uri="{FF2B5EF4-FFF2-40B4-BE49-F238E27FC236}">
                <a16:creationId xmlns:a16="http://schemas.microsoft.com/office/drawing/2014/main" id="{E52FE0CA-2F7E-2AAC-CB2F-323E7DCE0D51}"/>
              </a:ext>
            </a:extLst>
          </p:cNvPr>
          <p:cNvGrpSpPr/>
          <p:nvPr/>
        </p:nvGrpSpPr>
        <p:grpSpPr>
          <a:xfrm>
            <a:off x="685800" y="1143000"/>
            <a:ext cx="8116330" cy="4452680"/>
            <a:chOff x="626038" y="805121"/>
            <a:chExt cx="8116330" cy="4452680"/>
          </a:xfrm>
        </p:grpSpPr>
        <p:graphicFrame>
          <p:nvGraphicFramePr>
            <p:cNvPr id="9" name="Diagram 8">
              <a:extLst>
                <a:ext uri="{FF2B5EF4-FFF2-40B4-BE49-F238E27FC236}">
                  <a16:creationId xmlns:a16="http://schemas.microsoft.com/office/drawing/2014/main" id="{FB7DED82-7E31-EA36-D2B4-A09DE84A5F64}"/>
                </a:ext>
              </a:extLst>
            </p:cNvPr>
            <p:cNvGraphicFramePr/>
            <p:nvPr>
              <p:extLst>
                <p:ext uri="{D42A27DB-BD31-4B8C-83A1-F6EECF244321}">
                  <p14:modId xmlns:p14="http://schemas.microsoft.com/office/powerpoint/2010/main" val="3887448295"/>
                </p:ext>
              </p:extLst>
            </p:nvPr>
          </p:nvGraphicFramePr>
          <p:xfrm>
            <a:off x="626038" y="805121"/>
            <a:ext cx="8116330" cy="4452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TextBox 9">
              <a:extLst>
                <a:ext uri="{FF2B5EF4-FFF2-40B4-BE49-F238E27FC236}">
                  <a16:creationId xmlns:a16="http://schemas.microsoft.com/office/drawing/2014/main" id="{C8828CD3-B9D9-3EF1-BB8F-5B714DED35F0}"/>
                </a:ext>
              </a:extLst>
            </p:cNvPr>
            <p:cNvSpPr txBox="1"/>
            <p:nvPr/>
          </p:nvSpPr>
          <p:spPr>
            <a:xfrm>
              <a:off x="2971800" y="1905000"/>
              <a:ext cx="1406400" cy="400110"/>
            </a:xfrm>
            <a:prstGeom prst="rect">
              <a:avLst/>
            </a:prstGeom>
            <a:noFill/>
          </p:spPr>
          <p:txBody>
            <a:bodyPr wrap="square" rtlCol="0">
              <a:spAutoFit/>
            </a:bodyPr>
            <a:lstStyle/>
            <a:p>
              <a:pPr marL="171450" indent="-171450">
                <a:buFont typeface="Arial" panose="020B0604020202020204" pitchFamily="34" charset="0"/>
                <a:buChar char="•"/>
              </a:pPr>
              <a:r>
                <a:rPr lang="en-US" sz="1000" dirty="0"/>
                <a:t>Water Levels</a:t>
              </a:r>
            </a:p>
            <a:p>
              <a:pPr marL="171450" indent="-171450">
                <a:buFont typeface="Arial" panose="020B0604020202020204" pitchFamily="34" charset="0"/>
                <a:buChar char="•"/>
              </a:pPr>
              <a:r>
                <a:rPr lang="en-US" sz="1000" dirty="0"/>
                <a:t>Tidal Range</a:t>
              </a:r>
            </a:p>
          </p:txBody>
        </p:sp>
        <p:sp>
          <p:nvSpPr>
            <p:cNvPr id="11" name="TextBox 10">
              <a:extLst>
                <a:ext uri="{FF2B5EF4-FFF2-40B4-BE49-F238E27FC236}">
                  <a16:creationId xmlns:a16="http://schemas.microsoft.com/office/drawing/2014/main" id="{2D01B0E2-AD24-7559-9CD7-A3A722549869}"/>
                </a:ext>
              </a:extLst>
            </p:cNvPr>
            <p:cNvSpPr txBox="1"/>
            <p:nvPr/>
          </p:nvSpPr>
          <p:spPr>
            <a:xfrm>
              <a:off x="5943600" y="3048000"/>
              <a:ext cx="1066800" cy="400110"/>
            </a:xfrm>
            <a:prstGeom prst="rect">
              <a:avLst/>
            </a:prstGeom>
            <a:noFill/>
          </p:spPr>
          <p:txBody>
            <a:bodyPr wrap="square" rtlCol="0">
              <a:spAutoFit/>
            </a:bodyPr>
            <a:lstStyle/>
            <a:p>
              <a:pPr marL="171450" indent="-171450">
                <a:buFont typeface="Arial" panose="020B0604020202020204" pitchFamily="34" charset="0"/>
                <a:buChar char="•"/>
              </a:pPr>
              <a:r>
                <a:rPr lang="en-US" sz="1000" dirty="0"/>
                <a:t>X2 position</a:t>
              </a:r>
            </a:p>
            <a:p>
              <a:pPr marL="171450" indent="-171450">
                <a:buFont typeface="Arial" panose="020B0604020202020204" pitchFamily="34" charset="0"/>
                <a:buChar char="•"/>
              </a:pPr>
              <a:endParaRPr lang="en-US" sz="1000" dirty="0"/>
            </a:p>
          </p:txBody>
        </p:sp>
        <p:sp>
          <p:nvSpPr>
            <p:cNvPr id="12" name="Curved Down Arrow 11">
              <a:extLst>
                <a:ext uri="{FF2B5EF4-FFF2-40B4-BE49-F238E27FC236}">
                  <a16:creationId xmlns:a16="http://schemas.microsoft.com/office/drawing/2014/main" id="{26311710-CE34-0025-9D33-C4F5F2756259}"/>
                </a:ext>
              </a:extLst>
            </p:cNvPr>
            <p:cNvSpPr/>
            <p:nvPr/>
          </p:nvSpPr>
          <p:spPr>
            <a:xfrm rot="10800000">
              <a:off x="4876801" y="3581400"/>
              <a:ext cx="1482876" cy="650518"/>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TextBox 12">
              <a:extLst>
                <a:ext uri="{FF2B5EF4-FFF2-40B4-BE49-F238E27FC236}">
                  <a16:creationId xmlns:a16="http://schemas.microsoft.com/office/drawing/2014/main" id="{029722C0-3B94-C09C-C2B0-F7CF9C167FEE}"/>
                </a:ext>
              </a:extLst>
            </p:cNvPr>
            <p:cNvSpPr txBox="1"/>
            <p:nvPr/>
          </p:nvSpPr>
          <p:spPr>
            <a:xfrm>
              <a:off x="4876800" y="4520516"/>
              <a:ext cx="1849430" cy="461665"/>
            </a:xfrm>
            <a:prstGeom prst="rect">
              <a:avLst/>
            </a:prstGeom>
            <a:noFill/>
          </p:spPr>
          <p:txBody>
            <a:bodyPr wrap="square" rtlCol="0">
              <a:spAutoFit/>
            </a:bodyPr>
            <a:lstStyle/>
            <a:p>
              <a:r>
                <a:rPr lang="en-US" sz="1200" b="1" dirty="0"/>
                <a:t>Demands for releases to maintain X2</a:t>
              </a:r>
            </a:p>
          </p:txBody>
        </p:sp>
      </p:grpSp>
    </p:spTree>
    <p:extLst>
      <p:ext uri="{BB962C8B-B14F-4D97-AF65-F5344CB8AC3E}">
        <p14:creationId xmlns:p14="http://schemas.microsoft.com/office/powerpoint/2010/main" val="16925117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75178" y="361494"/>
            <a:ext cx="8793644" cy="575468"/>
          </a:xfrm>
        </p:spPr>
        <p:txBody>
          <a:bodyPr vert="horz" lIns="91440" tIns="45720" rIns="91440" bIns="45720" rtlCol="0" anchor="ctr">
            <a:normAutofit fontScale="90000"/>
          </a:bodyPr>
          <a:lstStyle/>
          <a:p>
            <a:pPr algn="ctr" defTabSz="914400"/>
            <a:r>
              <a:rPr lang="en-US" sz="2400" b="1" dirty="0"/>
              <a:t>FY22 Accomplishments:</a:t>
            </a:r>
            <a:br>
              <a:rPr lang="en-US" sz="2400" b="1" dirty="0"/>
            </a:br>
            <a:r>
              <a:rPr lang="en-US" sz="2200" b="1" dirty="0"/>
              <a:t>Salinity Case Study Site (Task 7)</a:t>
            </a:r>
          </a:p>
        </p:txBody>
      </p:sp>
      <p:grpSp>
        <p:nvGrpSpPr>
          <p:cNvPr id="2" name="Group 1">
            <a:extLst>
              <a:ext uri="{FF2B5EF4-FFF2-40B4-BE49-F238E27FC236}">
                <a16:creationId xmlns:a16="http://schemas.microsoft.com/office/drawing/2014/main" id="{165D64EA-7430-377F-17D1-8CF45A19255B}"/>
              </a:ext>
            </a:extLst>
          </p:cNvPr>
          <p:cNvGrpSpPr/>
          <p:nvPr/>
        </p:nvGrpSpPr>
        <p:grpSpPr>
          <a:xfrm>
            <a:off x="300215" y="1447800"/>
            <a:ext cx="8462785" cy="4222922"/>
            <a:chOff x="457200" y="457200"/>
            <a:chExt cx="11277600" cy="5943600"/>
          </a:xfrm>
        </p:grpSpPr>
        <p:pic>
          <p:nvPicPr>
            <p:cNvPr id="3" name="Google Shape;94;p14">
              <a:extLst>
                <a:ext uri="{FF2B5EF4-FFF2-40B4-BE49-F238E27FC236}">
                  <a16:creationId xmlns:a16="http://schemas.microsoft.com/office/drawing/2014/main" id="{9569407B-CB97-5657-4C3C-0C7AF1C83C8D}"/>
                </a:ext>
              </a:extLst>
            </p:cNvPr>
            <p:cNvPicPr preferRelativeResize="0"/>
            <p:nvPr/>
          </p:nvPicPr>
          <p:blipFill rotWithShape="1">
            <a:blip r:embed="rId2">
              <a:alphaModFix/>
            </a:blip>
            <a:srcRect r="15563"/>
            <a:stretch/>
          </p:blipFill>
          <p:spPr>
            <a:xfrm>
              <a:off x="457200" y="457200"/>
              <a:ext cx="11277600" cy="5943600"/>
            </a:xfrm>
            <a:prstGeom prst="rect">
              <a:avLst/>
            </a:prstGeom>
            <a:noFill/>
            <a:ln>
              <a:noFill/>
            </a:ln>
          </p:spPr>
        </p:pic>
        <p:sp>
          <p:nvSpPr>
            <p:cNvPr id="4" name="Google Shape;95;p14">
              <a:extLst>
                <a:ext uri="{FF2B5EF4-FFF2-40B4-BE49-F238E27FC236}">
                  <a16:creationId xmlns:a16="http://schemas.microsoft.com/office/drawing/2014/main" id="{0A86F902-031C-6C3D-8178-ED8B151C0A0C}"/>
                </a:ext>
              </a:extLst>
            </p:cNvPr>
            <p:cNvSpPr/>
            <p:nvPr/>
          </p:nvSpPr>
          <p:spPr>
            <a:xfrm rot="-1519658">
              <a:off x="2031669" y="5677883"/>
              <a:ext cx="658906" cy="223163"/>
            </a:xfrm>
            <a:prstGeom prst="rightArrow">
              <a:avLst>
                <a:gd name="adj1" fmla="val 50000"/>
                <a:gd name="adj2" fmla="val 50000"/>
              </a:avLst>
            </a:prstGeom>
            <a:solidFill>
              <a:srgbClr val="FF0000"/>
            </a:solidFill>
            <a:ln w="127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 name="Google Shape;96;p14">
              <a:extLst>
                <a:ext uri="{FF2B5EF4-FFF2-40B4-BE49-F238E27FC236}">
                  <a16:creationId xmlns:a16="http://schemas.microsoft.com/office/drawing/2014/main" id="{415A7937-4BC8-7DD4-9A67-67CEE2087770}"/>
                </a:ext>
              </a:extLst>
            </p:cNvPr>
            <p:cNvSpPr/>
            <p:nvPr/>
          </p:nvSpPr>
          <p:spPr>
            <a:xfrm rot="-4987040">
              <a:off x="3204488" y="4982144"/>
              <a:ext cx="658906" cy="223163"/>
            </a:xfrm>
            <a:prstGeom prst="rightArrow">
              <a:avLst>
                <a:gd name="adj1" fmla="val 50000"/>
                <a:gd name="adj2" fmla="val 50000"/>
              </a:avLst>
            </a:prstGeom>
            <a:solidFill>
              <a:srgbClr val="FF0000"/>
            </a:solidFill>
            <a:ln w="127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97;p14">
              <a:extLst>
                <a:ext uri="{FF2B5EF4-FFF2-40B4-BE49-F238E27FC236}">
                  <a16:creationId xmlns:a16="http://schemas.microsoft.com/office/drawing/2014/main" id="{B3D9EA43-1C52-CFAC-1D47-776D65602DFB}"/>
                </a:ext>
              </a:extLst>
            </p:cNvPr>
            <p:cNvSpPr/>
            <p:nvPr/>
          </p:nvSpPr>
          <p:spPr>
            <a:xfrm rot="-3729405">
              <a:off x="2951953" y="3437259"/>
              <a:ext cx="658906" cy="223163"/>
            </a:xfrm>
            <a:prstGeom prst="rightArrow">
              <a:avLst>
                <a:gd name="adj1" fmla="val 50000"/>
                <a:gd name="adj2" fmla="val 50000"/>
              </a:avLst>
            </a:prstGeom>
            <a:solidFill>
              <a:srgbClr val="FF0000"/>
            </a:solidFill>
            <a:ln w="127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 name="Google Shape;98;p14">
              <a:extLst>
                <a:ext uri="{FF2B5EF4-FFF2-40B4-BE49-F238E27FC236}">
                  <a16:creationId xmlns:a16="http://schemas.microsoft.com/office/drawing/2014/main" id="{99B62C4E-C72A-17AA-F5AD-CAA8656941AD}"/>
                </a:ext>
              </a:extLst>
            </p:cNvPr>
            <p:cNvSpPr/>
            <p:nvPr/>
          </p:nvSpPr>
          <p:spPr>
            <a:xfrm rot="-408502">
              <a:off x="3845823" y="2879420"/>
              <a:ext cx="658906" cy="223163"/>
            </a:xfrm>
            <a:prstGeom prst="rightArrow">
              <a:avLst>
                <a:gd name="adj1" fmla="val 50000"/>
                <a:gd name="adj2" fmla="val 50000"/>
              </a:avLst>
            </a:prstGeom>
            <a:solidFill>
              <a:srgbClr val="FF0000"/>
            </a:solidFill>
            <a:ln w="127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 name="Google Shape;99;p14">
              <a:extLst>
                <a:ext uri="{FF2B5EF4-FFF2-40B4-BE49-F238E27FC236}">
                  <a16:creationId xmlns:a16="http://schemas.microsoft.com/office/drawing/2014/main" id="{4DFB4FB4-E585-1A5F-A754-13084777DBF9}"/>
                </a:ext>
              </a:extLst>
            </p:cNvPr>
            <p:cNvSpPr/>
            <p:nvPr/>
          </p:nvSpPr>
          <p:spPr>
            <a:xfrm rot="7758527">
              <a:off x="9196282" y="2092506"/>
              <a:ext cx="658906" cy="223163"/>
            </a:xfrm>
            <a:prstGeom prst="rightArrow">
              <a:avLst>
                <a:gd name="adj1" fmla="val 50000"/>
                <a:gd name="adj2" fmla="val 50000"/>
              </a:avLst>
            </a:prstGeom>
            <a:solidFill>
              <a:srgbClr val="7030A0"/>
            </a:solidFill>
            <a:ln w="12700" cap="flat" cmpd="sng">
              <a:solidFill>
                <a:srgbClr val="7030A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 name="Google Shape;100;p14">
              <a:extLst>
                <a:ext uri="{FF2B5EF4-FFF2-40B4-BE49-F238E27FC236}">
                  <a16:creationId xmlns:a16="http://schemas.microsoft.com/office/drawing/2014/main" id="{4BB8531C-547F-8C26-0B70-96BEC35FB5D2}"/>
                </a:ext>
              </a:extLst>
            </p:cNvPr>
            <p:cNvSpPr/>
            <p:nvPr/>
          </p:nvSpPr>
          <p:spPr>
            <a:xfrm rot="10800000">
              <a:off x="8775981" y="3252518"/>
              <a:ext cx="658906" cy="223163"/>
            </a:xfrm>
            <a:prstGeom prst="rightArrow">
              <a:avLst>
                <a:gd name="adj1" fmla="val 50000"/>
                <a:gd name="adj2" fmla="val 50000"/>
              </a:avLst>
            </a:prstGeom>
            <a:solidFill>
              <a:srgbClr val="7030A0"/>
            </a:solidFill>
            <a:ln w="12700" cap="flat" cmpd="sng">
              <a:solidFill>
                <a:srgbClr val="7030A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Tree>
    <p:extLst>
      <p:ext uri="{BB962C8B-B14F-4D97-AF65-F5344CB8AC3E}">
        <p14:creationId xmlns:p14="http://schemas.microsoft.com/office/powerpoint/2010/main" val="13852987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381000"/>
            <a:ext cx="8793644" cy="575468"/>
          </a:xfrm>
        </p:spPr>
        <p:txBody>
          <a:bodyPr vert="horz" lIns="91440" tIns="45720" rIns="91440" bIns="45720" rtlCol="0" anchor="ctr">
            <a:normAutofit fontScale="90000"/>
          </a:bodyPr>
          <a:lstStyle/>
          <a:p>
            <a:pPr algn="ctr" defTabSz="914400"/>
            <a:r>
              <a:rPr lang="en-US" sz="2400" b="1" dirty="0"/>
              <a:t>FY22 Accomplishments:</a:t>
            </a:r>
            <a:br>
              <a:rPr lang="en-US" sz="2400" b="1" dirty="0"/>
            </a:br>
            <a:r>
              <a:rPr lang="en-US" sz="2200" b="1" dirty="0"/>
              <a:t>Historical Salinity Analysis (Task 7)</a:t>
            </a:r>
            <a:br>
              <a:rPr lang="en-US" sz="2200" b="1" dirty="0"/>
            </a:br>
            <a:endParaRPr lang="en-US" sz="2200" b="1" dirty="0"/>
          </a:p>
        </p:txBody>
      </p:sp>
      <p:grpSp>
        <p:nvGrpSpPr>
          <p:cNvPr id="2" name="Group 1">
            <a:extLst>
              <a:ext uri="{FF2B5EF4-FFF2-40B4-BE49-F238E27FC236}">
                <a16:creationId xmlns:a16="http://schemas.microsoft.com/office/drawing/2014/main" id="{B14E5B9F-534E-09C8-BF9C-5F56D7D3AAF3}"/>
              </a:ext>
            </a:extLst>
          </p:cNvPr>
          <p:cNvGrpSpPr/>
          <p:nvPr/>
        </p:nvGrpSpPr>
        <p:grpSpPr>
          <a:xfrm>
            <a:off x="1247930" y="1408331"/>
            <a:ext cx="6648140" cy="4586000"/>
            <a:chOff x="2001968" y="474345"/>
            <a:chExt cx="7961869" cy="5847150"/>
          </a:xfrm>
        </p:grpSpPr>
        <p:pic>
          <p:nvPicPr>
            <p:cNvPr id="3" name="Picture 2">
              <a:extLst>
                <a:ext uri="{FF2B5EF4-FFF2-40B4-BE49-F238E27FC236}">
                  <a16:creationId xmlns:a16="http://schemas.microsoft.com/office/drawing/2014/main" id="{9A5C9E2C-07EA-C561-029B-C8D68F538E95}"/>
                </a:ext>
              </a:extLst>
            </p:cNvPr>
            <p:cNvPicPr>
              <a:picLocks noChangeAspect="1"/>
            </p:cNvPicPr>
            <p:nvPr/>
          </p:nvPicPr>
          <p:blipFill rotWithShape="1">
            <a:blip r:embed="rId2"/>
            <a:srcRect l="872" t="1923"/>
            <a:stretch/>
          </p:blipFill>
          <p:spPr>
            <a:xfrm>
              <a:off x="2001968" y="474345"/>
              <a:ext cx="7961869" cy="5829300"/>
            </a:xfrm>
            <a:prstGeom prst="rect">
              <a:avLst/>
            </a:prstGeom>
          </p:spPr>
        </p:pic>
        <p:sp>
          <p:nvSpPr>
            <p:cNvPr id="4" name="TextBox 3">
              <a:extLst>
                <a:ext uri="{FF2B5EF4-FFF2-40B4-BE49-F238E27FC236}">
                  <a16:creationId xmlns:a16="http://schemas.microsoft.com/office/drawing/2014/main" id="{BDF9CE03-8C01-5CA0-26C5-DC9B56413EF3}"/>
                </a:ext>
              </a:extLst>
            </p:cNvPr>
            <p:cNvSpPr txBox="1"/>
            <p:nvPr/>
          </p:nvSpPr>
          <p:spPr>
            <a:xfrm>
              <a:off x="4312517" y="2928551"/>
              <a:ext cx="951470" cy="276999"/>
            </a:xfrm>
            <a:prstGeom prst="rect">
              <a:avLst/>
            </a:prstGeom>
            <a:noFill/>
          </p:spPr>
          <p:txBody>
            <a:bodyPr wrap="square" rtlCol="0">
              <a:spAutoFit/>
            </a:bodyPr>
            <a:lstStyle/>
            <a:p>
              <a:r>
                <a:rPr lang="en-US" sz="1200" dirty="0" err="1"/>
                <a:t>QOut</a:t>
              </a:r>
              <a:endParaRPr lang="en-US" sz="1200" dirty="0"/>
            </a:p>
          </p:txBody>
        </p:sp>
        <p:sp>
          <p:nvSpPr>
            <p:cNvPr id="5" name="TextBox 4">
              <a:extLst>
                <a:ext uri="{FF2B5EF4-FFF2-40B4-BE49-F238E27FC236}">
                  <a16:creationId xmlns:a16="http://schemas.microsoft.com/office/drawing/2014/main" id="{2B5D074E-EDE0-57D4-99CB-FF1DA877F9D6}"/>
                </a:ext>
              </a:extLst>
            </p:cNvPr>
            <p:cNvSpPr txBox="1"/>
            <p:nvPr/>
          </p:nvSpPr>
          <p:spPr>
            <a:xfrm rot="16200000">
              <a:off x="2240700" y="1685795"/>
              <a:ext cx="951470" cy="276999"/>
            </a:xfrm>
            <a:prstGeom prst="rect">
              <a:avLst/>
            </a:prstGeom>
            <a:noFill/>
          </p:spPr>
          <p:txBody>
            <a:bodyPr wrap="square" rtlCol="0">
              <a:spAutoFit/>
            </a:bodyPr>
            <a:lstStyle/>
            <a:p>
              <a:r>
                <a:rPr lang="en-US" sz="1200" dirty="0"/>
                <a:t>X2</a:t>
              </a:r>
            </a:p>
          </p:txBody>
        </p:sp>
        <p:sp>
          <p:nvSpPr>
            <p:cNvPr id="7" name="TextBox 6">
              <a:extLst>
                <a:ext uri="{FF2B5EF4-FFF2-40B4-BE49-F238E27FC236}">
                  <a16:creationId xmlns:a16="http://schemas.microsoft.com/office/drawing/2014/main" id="{55ED72E4-3472-4E13-DD9F-0364C37934B7}"/>
                </a:ext>
              </a:extLst>
            </p:cNvPr>
            <p:cNvSpPr txBox="1"/>
            <p:nvPr/>
          </p:nvSpPr>
          <p:spPr>
            <a:xfrm>
              <a:off x="7998963" y="2982095"/>
              <a:ext cx="951470" cy="276999"/>
            </a:xfrm>
            <a:prstGeom prst="rect">
              <a:avLst/>
            </a:prstGeom>
            <a:noFill/>
          </p:spPr>
          <p:txBody>
            <a:bodyPr wrap="square" rtlCol="0">
              <a:spAutoFit/>
            </a:bodyPr>
            <a:lstStyle/>
            <a:p>
              <a:r>
                <a:rPr lang="en-US" sz="1200" dirty="0"/>
                <a:t>MSL</a:t>
              </a:r>
            </a:p>
          </p:txBody>
        </p:sp>
        <p:sp>
          <p:nvSpPr>
            <p:cNvPr id="8" name="TextBox 7">
              <a:extLst>
                <a:ext uri="{FF2B5EF4-FFF2-40B4-BE49-F238E27FC236}">
                  <a16:creationId xmlns:a16="http://schemas.microsoft.com/office/drawing/2014/main" id="{F5798A6F-37C1-86F9-EBB4-B4CA9A772197}"/>
                </a:ext>
              </a:extLst>
            </p:cNvPr>
            <p:cNvSpPr txBox="1"/>
            <p:nvPr/>
          </p:nvSpPr>
          <p:spPr>
            <a:xfrm>
              <a:off x="8052507" y="5902420"/>
              <a:ext cx="951470" cy="276999"/>
            </a:xfrm>
            <a:prstGeom prst="rect">
              <a:avLst/>
            </a:prstGeom>
            <a:noFill/>
          </p:spPr>
          <p:txBody>
            <a:bodyPr wrap="square" rtlCol="0">
              <a:spAutoFit/>
            </a:bodyPr>
            <a:lstStyle/>
            <a:p>
              <a:r>
                <a:rPr lang="en-US" sz="1200" dirty="0"/>
                <a:t>G</a:t>
              </a:r>
            </a:p>
          </p:txBody>
        </p:sp>
        <p:sp>
          <p:nvSpPr>
            <p:cNvPr id="14" name="TextBox 13">
              <a:extLst>
                <a:ext uri="{FF2B5EF4-FFF2-40B4-BE49-F238E27FC236}">
                  <a16:creationId xmlns:a16="http://schemas.microsoft.com/office/drawing/2014/main" id="{417DFF3D-0FBA-5884-9D1F-5FF9FA8A1ED1}"/>
                </a:ext>
              </a:extLst>
            </p:cNvPr>
            <p:cNvSpPr txBox="1"/>
            <p:nvPr/>
          </p:nvSpPr>
          <p:spPr>
            <a:xfrm>
              <a:off x="3701458" y="5968321"/>
              <a:ext cx="1463675" cy="353174"/>
            </a:xfrm>
            <a:prstGeom prst="rect">
              <a:avLst/>
            </a:prstGeom>
            <a:noFill/>
          </p:spPr>
          <p:txBody>
            <a:bodyPr wrap="square" rtlCol="0">
              <a:spAutoFit/>
            </a:bodyPr>
            <a:lstStyle/>
            <a:p>
              <a:r>
                <a:rPr lang="en-US" sz="1200" dirty="0"/>
                <a:t>Tidal Range</a:t>
              </a:r>
            </a:p>
          </p:txBody>
        </p:sp>
        <p:sp>
          <p:nvSpPr>
            <p:cNvPr id="15" name="TextBox 14">
              <a:extLst>
                <a:ext uri="{FF2B5EF4-FFF2-40B4-BE49-F238E27FC236}">
                  <a16:creationId xmlns:a16="http://schemas.microsoft.com/office/drawing/2014/main" id="{2702155B-72E5-5FAB-DEEF-814C1F458298}"/>
                </a:ext>
              </a:extLst>
            </p:cNvPr>
            <p:cNvSpPr txBox="1"/>
            <p:nvPr/>
          </p:nvSpPr>
          <p:spPr>
            <a:xfrm rot="16200000">
              <a:off x="2244816" y="4346628"/>
              <a:ext cx="951470" cy="276999"/>
            </a:xfrm>
            <a:prstGeom prst="rect">
              <a:avLst/>
            </a:prstGeom>
            <a:noFill/>
          </p:spPr>
          <p:txBody>
            <a:bodyPr wrap="square" rtlCol="0">
              <a:spAutoFit/>
            </a:bodyPr>
            <a:lstStyle/>
            <a:p>
              <a:r>
                <a:rPr lang="en-US" sz="1200" dirty="0"/>
                <a:t>X2</a:t>
              </a:r>
            </a:p>
          </p:txBody>
        </p:sp>
      </p:grpSp>
      <p:sp>
        <p:nvSpPr>
          <p:cNvPr id="17" name="TextBox 16">
            <a:extLst>
              <a:ext uri="{FF2B5EF4-FFF2-40B4-BE49-F238E27FC236}">
                <a16:creationId xmlns:a16="http://schemas.microsoft.com/office/drawing/2014/main" id="{1AA756EA-E280-0AF2-886D-60D6CD6599A4}"/>
              </a:ext>
            </a:extLst>
          </p:cNvPr>
          <p:cNvSpPr txBox="1"/>
          <p:nvPr/>
        </p:nvSpPr>
        <p:spPr>
          <a:xfrm>
            <a:off x="1143000" y="877669"/>
            <a:ext cx="7315200" cy="338554"/>
          </a:xfrm>
          <a:prstGeom prst="rect">
            <a:avLst/>
          </a:prstGeom>
          <a:noFill/>
        </p:spPr>
        <p:txBody>
          <a:bodyPr wrap="square" rtlCol="0">
            <a:spAutoFit/>
          </a:bodyPr>
          <a:lstStyle/>
          <a:p>
            <a:r>
              <a:rPr lang="en-US" sz="1600" dirty="0"/>
              <a:t>Relationship of Salinity (X2) to various drivers that influence salinity in the Delta</a:t>
            </a:r>
          </a:p>
        </p:txBody>
      </p:sp>
    </p:spTree>
    <p:extLst>
      <p:ext uri="{BB962C8B-B14F-4D97-AF65-F5344CB8AC3E}">
        <p14:creationId xmlns:p14="http://schemas.microsoft.com/office/powerpoint/2010/main" val="37456306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304800"/>
            <a:ext cx="8793644" cy="575468"/>
          </a:xfrm>
        </p:spPr>
        <p:txBody>
          <a:bodyPr vert="horz" lIns="91440" tIns="45720" rIns="91440" bIns="45720" rtlCol="0" anchor="ctr">
            <a:normAutofit fontScale="90000"/>
          </a:bodyPr>
          <a:lstStyle/>
          <a:p>
            <a:pPr algn="ctr" defTabSz="914400"/>
            <a:r>
              <a:rPr lang="en-US" sz="2400" b="1" dirty="0"/>
              <a:t>FY22 Accomplishments:</a:t>
            </a:r>
            <a:br>
              <a:rPr lang="en-US" sz="2400" b="1" dirty="0"/>
            </a:br>
            <a:r>
              <a:rPr lang="en-US" sz="2200" b="1" dirty="0"/>
              <a:t>Historical Salinity Analysis (Task 7)</a:t>
            </a:r>
          </a:p>
        </p:txBody>
      </p:sp>
      <p:grpSp>
        <p:nvGrpSpPr>
          <p:cNvPr id="12" name="Group 11">
            <a:extLst>
              <a:ext uri="{FF2B5EF4-FFF2-40B4-BE49-F238E27FC236}">
                <a16:creationId xmlns:a16="http://schemas.microsoft.com/office/drawing/2014/main" id="{A3244579-9197-446C-C712-72D947A34840}"/>
              </a:ext>
            </a:extLst>
          </p:cNvPr>
          <p:cNvGrpSpPr/>
          <p:nvPr/>
        </p:nvGrpSpPr>
        <p:grpSpPr>
          <a:xfrm>
            <a:off x="362634" y="990600"/>
            <a:ext cx="8308777" cy="5105400"/>
            <a:chOff x="362634" y="990600"/>
            <a:chExt cx="8308777" cy="5105400"/>
          </a:xfrm>
        </p:grpSpPr>
        <p:pic>
          <p:nvPicPr>
            <p:cNvPr id="9" name="Picture 2">
              <a:extLst>
                <a:ext uri="{FF2B5EF4-FFF2-40B4-BE49-F238E27FC236}">
                  <a16:creationId xmlns:a16="http://schemas.microsoft.com/office/drawing/2014/main" id="{1C9CD468-E934-ABA2-3131-B6DFBFE327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3961" y="990600"/>
              <a:ext cx="8246639" cy="51054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CCCD4C07-A7E6-AF64-A029-F2321BD0DC1D}"/>
                </a:ext>
              </a:extLst>
            </p:cNvPr>
            <p:cNvSpPr txBox="1"/>
            <p:nvPr/>
          </p:nvSpPr>
          <p:spPr>
            <a:xfrm rot="16200000">
              <a:off x="-169277" y="3275111"/>
              <a:ext cx="1371600" cy="307777"/>
            </a:xfrm>
            <a:prstGeom prst="rect">
              <a:avLst/>
            </a:prstGeom>
            <a:noFill/>
          </p:spPr>
          <p:txBody>
            <a:bodyPr wrap="square" rtlCol="0">
              <a:spAutoFit/>
            </a:bodyPr>
            <a:lstStyle/>
            <a:p>
              <a:pPr algn="ctr"/>
              <a:r>
                <a:rPr lang="en-US" sz="1400" dirty="0"/>
                <a:t>Flow (cfs)</a:t>
              </a:r>
            </a:p>
          </p:txBody>
        </p:sp>
        <p:sp>
          <p:nvSpPr>
            <p:cNvPr id="11" name="TextBox 10">
              <a:extLst>
                <a:ext uri="{FF2B5EF4-FFF2-40B4-BE49-F238E27FC236}">
                  <a16:creationId xmlns:a16="http://schemas.microsoft.com/office/drawing/2014/main" id="{D1DE8DF1-6237-6EC7-C352-06AA559A5CDA}"/>
                </a:ext>
              </a:extLst>
            </p:cNvPr>
            <p:cNvSpPr txBox="1"/>
            <p:nvPr/>
          </p:nvSpPr>
          <p:spPr>
            <a:xfrm rot="16200000">
              <a:off x="7755522" y="3275112"/>
              <a:ext cx="1524001" cy="307777"/>
            </a:xfrm>
            <a:prstGeom prst="rect">
              <a:avLst/>
            </a:prstGeom>
            <a:noFill/>
          </p:spPr>
          <p:txBody>
            <a:bodyPr wrap="square" rtlCol="0">
              <a:spAutoFit/>
            </a:bodyPr>
            <a:lstStyle/>
            <a:p>
              <a:pPr algn="ctr"/>
              <a:r>
                <a:rPr lang="en-US" sz="1400" dirty="0"/>
                <a:t>Distance (km)</a:t>
              </a:r>
            </a:p>
          </p:txBody>
        </p:sp>
      </p:grpSp>
    </p:spTree>
    <p:extLst>
      <p:ext uri="{BB962C8B-B14F-4D97-AF65-F5344CB8AC3E}">
        <p14:creationId xmlns:p14="http://schemas.microsoft.com/office/powerpoint/2010/main" val="40448071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FY22 Accomplishments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19</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628650" y="833441"/>
            <a:ext cx="7981950" cy="5414963"/>
          </a:xfrm>
        </p:spPr>
        <p:txBody>
          <a:bodyPr>
            <a:noAutofit/>
          </a:bodyPr>
          <a:lstStyle/>
          <a:p>
            <a:pPr marL="0" indent="0">
              <a:lnSpc>
                <a:spcPct val="100000"/>
              </a:lnSpc>
              <a:spcBef>
                <a:spcPts val="0"/>
              </a:spcBef>
              <a:buNone/>
            </a:pPr>
            <a:r>
              <a:rPr lang="en-US" sz="1800" b="1" dirty="0"/>
              <a:t>Hydro-Ecological Salt Marsh Model (Task 11) – Revised Task</a:t>
            </a:r>
          </a:p>
          <a:p>
            <a:pPr marL="0" indent="0">
              <a:lnSpc>
                <a:spcPct val="100000"/>
              </a:lnSpc>
              <a:spcBef>
                <a:spcPts val="0"/>
              </a:spcBef>
              <a:buNone/>
            </a:pPr>
            <a:endParaRPr lang="en-US" sz="800" dirty="0"/>
          </a:p>
          <a:p>
            <a:pPr>
              <a:lnSpc>
                <a:spcPct val="100000"/>
              </a:lnSpc>
              <a:spcBef>
                <a:spcPts val="0"/>
              </a:spcBef>
            </a:pPr>
            <a:r>
              <a:rPr lang="en-US" sz="1600" dirty="0"/>
              <a:t>Completed scope of work</a:t>
            </a:r>
          </a:p>
          <a:p>
            <a:pPr>
              <a:lnSpc>
                <a:spcPct val="100000"/>
              </a:lnSpc>
              <a:spcBef>
                <a:spcPts val="0"/>
              </a:spcBef>
            </a:pPr>
            <a:r>
              <a:rPr lang="en-US" sz="1600" dirty="0"/>
              <a:t>Completed initial design</a:t>
            </a:r>
          </a:p>
          <a:p>
            <a:pPr>
              <a:lnSpc>
                <a:spcPct val="100000"/>
              </a:lnSpc>
              <a:spcBef>
                <a:spcPts val="0"/>
              </a:spcBef>
            </a:pPr>
            <a:endParaRPr lang="en-US" sz="1600" dirty="0"/>
          </a:p>
        </p:txBody>
      </p:sp>
      <p:pic>
        <p:nvPicPr>
          <p:cNvPr id="2" name="Picture 2">
            <a:extLst>
              <a:ext uri="{FF2B5EF4-FFF2-40B4-BE49-F238E27FC236}">
                <a16:creationId xmlns:a16="http://schemas.microsoft.com/office/drawing/2014/main" id="{B674DD76-3C09-E641-5178-43ECF8B299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1009" y="1905004"/>
            <a:ext cx="6701982" cy="4343400"/>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008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360763" y="3752853"/>
            <a:ext cx="8345091" cy="514351"/>
          </a:xfrm>
        </p:spPr>
        <p:txBody>
          <a:bodyPr vert="horz" lIns="91440" tIns="45720" rIns="91440" bIns="45720" rtlCol="0" anchor="ctr">
            <a:normAutofit fontScale="90000"/>
          </a:bodyPr>
          <a:lstStyle/>
          <a:p>
            <a:pPr algn="ctr" defTabSz="914400"/>
            <a:r>
              <a:rPr lang="en-US" sz="3100" b="1" dirty="0"/>
              <a:t>Considerations</a:t>
            </a:r>
          </a:p>
        </p:txBody>
      </p:sp>
      <p:pic>
        <p:nvPicPr>
          <p:cNvPr id="8" name="Picture 2" descr="The Portsmouth Naval Shipyard in Maine is one of several military sites at risk from sea level rise, at new report warns. Credit: U.S. Navy">
            <a:extLst>
              <a:ext uri="{FF2B5EF4-FFF2-40B4-BE49-F238E27FC236}">
                <a16:creationId xmlns:a16="http://schemas.microsoft.com/office/drawing/2014/main" id="{A192A4B9-020A-FE41-AAA0-301F17D16B1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155" b="22052"/>
          <a:stretch/>
        </p:blipFill>
        <p:spPr bwMode="auto">
          <a:xfrm>
            <a:off x="20" y="14"/>
            <a:ext cx="9143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60763" y="4386267"/>
            <a:ext cx="8421287" cy="1633537"/>
          </a:xfrm>
        </p:spPr>
        <p:txBody>
          <a:bodyPr vert="horz" lIns="91440" tIns="45720" rIns="91440" bIns="45720" rtlCol="0" anchor="ctr">
            <a:normAutofit/>
          </a:bodyPr>
          <a:lstStyle/>
          <a:p>
            <a:pPr marL="0" indent="0" defTabSz="914400">
              <a:spcBef>
                <a:spcPts val="0"/>
              </a:spcBef>
              <a:buNone/>
              <a:defRPr/>
            </a:pPr>
            <a:r>
              <a:rPr lang="en-US" sz="1500" dirty="0"/>
              <a:t>Coastal margins are comprised of a complex network of terrains, including intertidal wetlands and mudflats of national significance, which serve as habitat for endangered riparian and aquatic species. These areas, like other coastal zones, are exposed to a web of compound hazards that affect water quality, environmental quality, and maneuverability over the terrain. Challenges include interannual periods of low flow, which impact salinity, soils, vegetation, and water supply, as well as periods of anomalously high water levels. Both high and low water levels are tied to interlinked phenomena that occur on hourly to interannual time scales.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a:t>
            </a:fld>
            <a:endParaRPr lang="en-US" sz="10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6374688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fontScale="90000"/>
          </a:bodyPr>
          <a:lstStyle/>
          <a:p>
            <a:pPr algn="ctr" defTabSz="914400"/>
            <a:r>
              <a:rPr lang="en-US" sz="2400" b="1" dirty="0"/>
              <a:t>FY22 Accomplishments:</a:t>
            </a:r>
            <a:br>
              <a:rPr lang="en-US" sz="2400" b="1" dirty="0"/>
            </a:br>
            <a:r>
              <a:rPr lang="en-US" sz="2200" b="1" dirty="0"/>
              <a:t>Hydro-Ecological Salt Marsh Model Objective</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20</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800" y="833441"/>
            <a:ext cx="8534400" cy="5414963"/>
          </a:xfrm>
        </p:spPr>
        <p:txBody>
          <a:bodyPr>
            <a:noAutofit/>
          </a:bodyPr>
          <a:lstStyle/>
          <a:p>
            <a:pPr marL="0" indent="0">
              <a:lnSpc>
                <a:spcPct val="120000"/>
              </a:lnSpc>
              <a:spcBef>
                <a:spcPts val="0"/>
              </a:spcBef>
              <a:buNone/>
            </a:pPr>
            <a:r>
              <a:rPr lang="en-US" sz="1800" b="1" dirty="0"/>
              <a:t>Objective: Develop a “unit” salt marsh model that can demonstrate how to:</a:t>
            </a:r>
            <a:endParaRPr lang="en-US" sz="1800" dirty="0"/>
          </a:p>
          <a:p>
            <a:pPr>
              <a:lnSpc>
                <a:spcPct val="120000"/>
              </a:lnSpc>
              <a:spcBef>
                <a:spcPts val="0"/>
              </a:spcBef>
            </a:pPr>
            <a:r>
              <a:rPr lang="en-US" sz="1800" dirty="0"/>
              <a:t>Design salt marshes for specific performance objective(s) that are robust to range of potential future sea level and sediment input conditions</a:t>
            </a:r>
          </a:p>
          <a:p>
            <a:pPr>
              <a:lnSpc>
                <a:spcPct val="120000"/>
              </a:lnSpc>
              <a:spcBef>
                <a:spcPts val="0"/>
              </a:spcBef>
            </a:pPr>
            <a:r>
              <a:rPr lang="en-US" sz="1800" dirty="0"/>
              <a:t>Quantify performance using measurable performance metric(s)</a:t>
            </a:r>
          </a:p>
          <a:p>
            <a:pPr>
              <a:lnSpc>
                <a:spcPct val="120000"/>
              </a:lnSpc>
              <a:spcBef>
                <a:spcPts val="0"/>
              </a:spcBef>
            </a:pPr>
            <a:r>
              <a:rPr lang="en-US" sz="1800" dirty="0"/>
              <a:t>Identify those marsh parameters (e.g., platform depth, vegetation species dominance, etc.) to which performance is most sensitive to.</a:t>
            </a:r>
          </a:p>
          <a:p>
            <a:pPr>
              <a:lnSpc>
                <a:spcPct val="120000"/>
              </a:lnSpc>
              <a:spcBef>
                <a:spcPts val="0"/>
              </a:spcBef>
            </a:pPr>
            <a:r>
              <a:rPr lang="en-US" sz="1800" dirty="0"/>
              <a:t>Lead to the development of generalized salt marsh model design guidelines</a:t>
            </a:r>
          </a:p>
        </p:txBody>
      </p:sp>
      <p:pic>
        <p:nvPicPr>
          <p:cNvPr id="2" name="Picture 2">
            <a:extLst>
              <a:ext uri="{FF2B5EF4-FFF2-40B4-BE49-F238E27FC236}">
                <a16:creationId xmlns:a16="http://schemas.microsoft.com/office/drawing/2014/main" id="{56FE6590-C750-543C-CC5C-63D2A6ACDD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9989" y="3267501"/>
            <a:ext cx="4554522" cy="2971804"/>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60181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fontScale="90000"/>
          </a:bodyPr>
          <a:lstStyle/>
          <a:p>
            <a:pPr algn="ctr" defTabSz="914400"/>
            <a:r>
              <a:rPr lang="en-US" sz="2400" b="1" dirty="0"/>
              <a:t>FY22 Accomplishments</a:t>
            </a:r>
            <a:br>
              <a:rPr lang="en-US" sz="2400" b="1" dirty="0"/>
            </a:br>
            <a:r>
              <a:rPr lang="en-US" sz="2200" b="1" dirty="0"/>
              <a:t>Hydro-Ecological Salt Marsh Model Design</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21</a:t>
            </a:fld>
            <a:endParaRPr lang="en-US" sz="1000">
              <a:solidFill>
                <a:schemeClr val="tx1">
                  <a:lumMod val="75000"/>
                  <a:lumOff val="25000"/>
                </a:schemeClr>
              </a:solidFill>
              <a:latin typeface="Calibri" panose="020F0502020204030204"/>
            </a:endParaRPr>
          </a:p>
        </p:txBody>
      </p:sp>
      <p:pic>
        <p:nvPicPr>
          <p:cNvPr id="1028" name="Picture 4">
            <a:extLst>
              <a:ext uri="{FF2B5EF4-FFF2-40B4-BE49-F238E27FC236}">
                <a16:creationId xmlns:a16="http://schemas.microsoft.com/office/drawing/2014/main" id="{A7A5F741-E7FE-6480-DFDF-1E74188596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100" y="1066800"/>
            <a:ext cx="7543800" cy="5126117"/>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68539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99253"/>
            <a:ext cx="8793644" cy="462751"/>
          </a:xfrm>
        </p:spPr>
        <p:txBody>
          <a:bodyPr vert="horz" lIns="91440" tIns="45720" rIns="91440" bIns="45720" rtlCol="0" anchor="ctr">
            <a:normAutofit/>
          </a:bodyPr>
          <a:lstStyle/>
          <a:p>
            <a:pPr algn="ctr" defTabSz="914400"/>
            <a:r>
              <a:rPr lang="en-US" sz="2400" b="1" dirty="0"/>
              <a:t>FY22 Products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22</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81000" y="757241"/>
            <a:ext cx="8458200" cy="5414963"/>
          </a:xfrm>
        </p:spPr>
        <p:txBody>
          <a:bodyPr>
            <a:noAutofit/>
          </a:bodyPr>
          <a:lstStyle/>
          <a:p>
            <a:pPr>
              <a:lnSpc>
                <a:spcPct val="120000"/>
              </a:lnSpc>
              <a:spcBef>
                <a:spcPts val="0"/>
              </a:spcBef>
            </a:pPr>
            <a:r>
              <a:rPr lang="en-US" sz="1600" dirty="0"/>
              <a:t>Steinschneider, Herman, Kucharski, and Abellera (submitted). Uncertainty decomposition to understand the influence of water systems model error in climate vulnerability assessments. Water Resources Research.</a:t>
            </a:r>
          </a:p>
          <a:p>
            <a:pPr>
              <a:lnSpc>
                <a:spcPct val="120000"/>
              </a:lnSpc>
              <a:spcBef>
                <a:spcPts val="0"/>
              </a:spcBef>
            </a:pPr>
            <a:r>
              <a:rPr lang="en-US" sz="1600" dirty="0"/>
              <a:t>Mukhopadhyay, Steinschneider, Ruggiero, Kucharski (submitted). A paleo-proxy based reconstruction of still water levels in the San Francisco Bay over the past 500 years: implications for future coastal flood risk. Journal of Geophysical Research - Oceans.</a:t>
            </a:r>
          </a:p>
          <a:p>
            <a:pPr>
              <a:lnSpc>
                <a:spcPct val="120000"/>
              </a:lnSpc>
              <a:spcBef>
                <a:spcPts val="0"/>
              </a:spcBef>
            </a:pPr>
            <a:r>
              <a:rPr lang="en-US" sz="1600" dirty="0"/>
              <a:t>Kucharski, Olszewski, Abellera, and Steissberg (2022). The Design of Constructed Salt Marshes under Deep Uncertainty. iEMSs 2022 Conference. International Environmental Modelling and Software Society. Brussels, Belgium.</a:t>
            </a:r>
          </a:p>
          <a:p>
            <a:pPr>
              <a:lnSpc>
                <a:spcPct val="120000"/>
              </a:lnSpc>
              <a:spcBef>
                <a:spcPts val="0"/>
              </a:spcBef>
            </a:pPr>
            <a:r>
              <a:rPr lang="en-US" sz="1600" dirty="0"/>
              <a:t>Steissberg, Johnson, Zhang, Jensen, and Sanchez (2022). ClearWater-Riverine: An Integrated Water Quality Modeling Framework for Riparian and Floodplain Ecosystems. iEMSs 2022 Conference. International Environmental Modelling and Software Society. Brussels, Belgium.</a:t>
            </a:r>
          </a:p>
          <a:p>
            <a:pPr>
              <a:lnSpc>
                <a:spcPct val="120000"/>
              </a:lnSpc>
              <a:spcBef>
                <a:spcPts val="0"/>
              </a:spcBef>
            </a:pPr>
            <a:r>
              <a:rPr lang="en-US" sz="1600" dirty="0"/>
              <a:t>Downer, Johnson, Pradhan, Zhang, and Steissberg (2022). Development of an Engineering with Nature Design Tool – Part 1: Current GSSHA Flow, Sediment, and Constituent Fate and Transport Capabilities. American Geophysical Union (AGU) Frontiers in Hydrology Conference. Session: Working with Nature-Based Features in Inland and Coastal Tropical Environments. American Geophysical Union. San Juan, Puerto Rico.</a:t>
            </a:r>
          </a:p>
        </p:txBody>
      </p:sp>
    </p:spTree>
    <p:extLst>
      <p:ext uri="{BB962C8B-B14F-4D97-AF65-F5344CB8AC3E}">
        <p14:creationId xmlns:p14="http://schemas.microsoft.com/office/powerpoint/2010/main" val="25856331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99253"/>
            <a:ext cx="8793644" cy="462751"/>
          </a:xfrm>
        </p:spPr>
        <p:txBody>
          <a:bodyPr vert="horz" lIns="91440" tIns="45720" rIns="91440" bIns="45720" rtlCol="0" anchor="ctr">
            <a:normAutofit/>
          </a:bodyPr>
          <a:lstStyle/>
          <a:p>
            <a:pPr algn="ctr" defTabSz="914400"/>
            <a:r>
              <a:rPr lang="en-US" sz="2400" b="1" dirty="0"/>
              <a:t>FY22 Products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23</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81000" y="757241"/>
            <a:ext cx="8458200" cy="5414963"/>
          </a:xfrm>
        </p:spPr>
        <p:txBody>
          <a:bodyPr>
            <a:noAutofit/>
          </a:bodyPr>
          <a:lstStyle/>
          <a:p>
            <a:pPr>
              <a:lnSpc>
                <a:spcPct val="120000"/>
              </a:lnSpc>
              <a:spcBef>
                <a:spcPts val="0"/>
              </a:spcBef>
            </a:pPr>
            <a:r>
              <a:rPr lang="en-US" sz="1600" dirty="0"/>
              <a:t>Johnson, Downer, Steissberg, and Zhang (2022). Development of an Engineering with Nature Design Tool – Part 2: ClearWater Water Quality Modules Integration with GSSHA. American Geophysical Union (AGU) Frontiers in Hydrology Conference. Session: Working with Nature-Based Features in Inland and Coastal Tropical Environments. American Geophysical Union. San Juan, Puerto Rico.</a:t>
            </a:r>
          </a:p>
          <a:p>
            <a:pPr>
              <a:lnSpc>
                <a:spcPct val="120000"/>
              </a:lnSpc>
              <a:spcBef>
                <a:spcPts val="0"/>
              </a:spcBef>
            </a:pPr>
            <a:endParaRPr lang="en-US" sz="1600" dirty="0"/>
          </a:p>
          <a:p>
            <a:pPr>
              <a:lnSpc>
                <a:spcPct val="120000"/>
              </a:lnSpc>
              <a:spcBef>
                <a:spcPts val="0"/>
              </a:spcBef>
            </a:pPr>
            <a:r>
              <a:rPr lang="en-US" sz="1600" dirty="0"/>
              <a:t>Zhang, Steissberg, and Johnson (2022). Linked Riverine and Reservoir Hydraulic and Water Quality Modeling for Ecological Impact Assessment. American Geophysical Union (AGU) Frontiers in Hydrology Conference. Session: Working with Nature-Based Features in Inland and Coastal Tropical Environments. American Geophysical Union. San Juan, Puerto Rico.</a:t>
            </a:r>
          </a:p>
          <a:p>
            <a:pPr>
              <a:lnSpc>
                <a:spcPct val="120000"/>
              </a:lnSpc>
              <a:spcBef>
                <a:spcPts val="0"/>
              </a:spcBef>
            </a:pPr>
            <a:endParaRPr lang="en-US" sz="1600" dirty="0"/>
          </a:p>
          <a:p>
            <a:pPr>
              <a:lnSpc>
                <a:spcPct val="120000"/>
              </a:lnSpc>
              <a:spcBef>
                <a:spcPts val="0"/>
              </a:spcBef>
            </a:pPr>
            <a:r>
              <a:rPr lang="en-US" sz="1600" dirty="0"/>
              <a:t>Steissberg, Johnson, Zhang, Jensen, and Sanchez (2022). ClearWater-Riverine: A New Two-Dimensional River and Floodplain Water Quality Model. American Geophysical Union (AGU) Frontiers in Hydrology Conference. Session: Working with Nature-Based Features in Inland and Coastal Tropical Environments. American Geophysical Union. San Juan, Puerto Rico.</a:t>
            </a:r>
          </a:p>
        </p:txBody>
      </p:sp>
    </p:spTree>
    <p:extLst>
      <p:ext uri="{BB962C8B-B14F-4D97-AF65-F5344CB8AC3E}">
        <p14:creationId xmlns:p14="http://schemas.microsoft.com/office/powerpoint/2010/main" val="30640251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96322" y="838204"/>
            <a:ext cx="8305800" cy="2359767"/>
          </a:xfrm>
        </p:spPr>
        <p:txBody>
          <a:bodyPr vert="horz" lIns="91440" tIns="45720" rIns="91440" bIns="45720" rtlCol="0" anchor="t">
            <a:noAutofit/>
          </a:bodyPr>
          <a:lstStyle/>
          <a:p>
            <a:pPr marL="0" indent="0" defTabSz="914400">
              <a:lnSpc>
                <a:spcPct val="100000"/>
              </a:lnSpc>
              <a:spcBef>
                <a:spcPts val="0"/>
              </a:spcBef>
              <a:buNone/>
            </a:pPr>
            <a:r>
              <a:rPr lang="en-US" sz="1800" b="1" dirty="0"/>
              <a:t>Water Quality Modeling Case Study (Task 7)</a:t>
            </a:r>
          </a:p>
          <a:p>
            <a:pPr marL="0" indent="0" defTabSz="914400">
              <a:lnSpc>
                <a:spcPct val="100000"/>
              </a:lnSpc>
              <a:spcBef>
                <a:spcPts val="0"/>
              </a:spcBef>
              <a:buNone/>
            </a:pPr>
            <a:endParaRPr lang="en-US" sz="1600" b="1" dirty="0"/>
          </a:p>
          <a:p>
            <a:pPr defTabSz="914400">
              <a:lnSpc>
                <a:spcPct val="100000"/>
              </a:lnSpc>
              <a:spcBef>
                <a:spcPts val="0"/>
              </a:spcBef>
            </a:pPr>
            <a:r>
              <a:rPr lang="en-US" sz="1600" dirty="0"/>
              <a:t>Case Study 1: Salinity Change in the San Francisco Bay and Delta under Future Climate Scenarios, linked with COSMOS and the Weather Generator</a:t>
            </a:r>
          </a:p>
          <a:p>
            <a:pPr defTabSz="914400">
              <a:lnSpc>
                <a:spcPct val="100000"/>
              </a:lnSpc>
              <a:spcBef>
                <a:spcPts val="0"/>
              </a:spcBef>
            </a:pPr>
            <a:r>
              <a:rPr lang="en-US" sz="1600" dirty="0"/>
              <a:t>Case Study 2: Water Quality and Salt Marsh Modeling, Atchafalaya and Terrebonne Watersheds  (FY23: LSU-ERDC collaboration) </a:t>
            </a:r>
          </a:p>
        </p:txBody>
      </p:sp>
      <p:sp>
        <p:nvSpPr>
          <p:cNvPr id="3" name="Slide Number Placeholder 2"/>
          <p:cNvSpPr>
            <a:spLocks noGrp="1"/>
          </p:cNvSpPr>
          <p:nvPr>
            <p:ph type="sldNum" sz="quarter" idx="12"/>
          </p:nvPr>
        </p:nvSpPr>
        <p:spPr>
          <a:xfrm>
            <a:off x="6724646" y="6356354"/>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prstClr val="white"/>
                </a:solidFill>
                <a:latin typeface="Calibri" panose="020F0502020204030204"/>
              </a:rPr>
              <a:pPr fontAlgn="auto">
                <a:spcBef>
                  <a:spcPts val="0"/>
                </a:spcBef>
                <a:spcAft>
                  <a:spcPts val="600"/>
                </a:spcAft>
                <a:defRPr/>
              </a:pPr>
              <a:t>24</a:t>
            </a:fld>
            <a:endParaRPr lang="en-US" sz="1000">
              <a:solidFill>
                <a:prstClr val="white"/>
              </a:solidFill>
              <a:latin typeface="Calibri" panose="020F0502020204030204"/>
            </a:endParaRPr>
          </a:p>
        </p:txBody>
      </p:sp>
      <p:pic>
        <p:nvPicPr>
          <p:cNvPr id="2" name="Picture 1">
            <a:extLst>
              <a:ext uri="{FF2B5EF4-FFF2-40B4-BE49-F238E27FC236}">
                <a16:creationId xmlns:a16="http://schemas.microsoft.com/office/drawing/2014/main" id="{B3516D8F-B3F3-C825-506F-697DDCDF3A52}"/>
              </a:ext>
            </a:extLst>
          </p:cNvPr>
          <p:cNvPicPr>
            <a:picLocks noChangeAspect="1"/>
          </p:cNvPicPr>
          <p:nvPr/>
        </p:nvPicPr>
        <p:blipFill>
          <a:blip r:embed="rId2"/>
          <a:stretch>
            <a:fillRect/>
          </a:stretch>
        </p:blipFill>
        <p:spPr>
          <a:xfrm>
            <a:off x="4257614" y="2590803"/>
            <a:ext cx="4581586" cy="3048001"/>
          </a:xfrm>
          <a:prstGeom prst="rect">
            <a:avLst/>
          </a:prstGeom>
        </p:spPr>
      </p:pic>
      <p:pic>
        <p:nvPicPr>
          <p:cNvPr id="5" name="Picture 4">
            <a:extLst>
              <a:ext uri="{FF2B5EF4-FFF2-40B4-BE49-F238E27FC236}">
                <a16:creationId xmlns:a16="http://schemas.microsoft.com/office/drawing/2014/main" id="{6F73AEB3-3146-40A2-AC46-FD29EFAD0F1F}"/>
              </a:ext>
            </a:extLst>
          </p:cNvPr>
          <p:cNvPicPr>
            <a:picLocks noChangeAspect="1"/>
          </p:cNvPicPr>
          <p:nvPr/>
        </p:nvPicPr>
        <p:blipFill>
          <a:blip r:embed="rId3"/>
          <a:stretch>
            <a:fillRect/>
          </a:stretch>
        </p:blipFill>
        <p:spPr>
          <a:xfrm>
            <a:off x="304800" y="2590803"/>
            <a:ext cx="4572002" cy="3048001"/>
          </a:xfrm>
          <a:prstGeom prst="rect">
            <a:avLst/>
          </a:prstGeom>
        </p:spPr>
      </p:pic>
      <p:sp>
        <p:nvSpPr>
          <p:cNvPr id="6" name="Title 5">
            <a:extLst>
              <a:ext uri="{FF2B5EF4-FFF2-40B4-BE49-F238E27FC236}">
                <a16:creationId xmlns:a16="http://schemas.microsoft.com/office/drawing/2014/main" id="{F227B142-095B-7EDB-F202-1E3E77EEDFBA}"/>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FY23 Objectives</a:t>
            </a:r>
          </a:p>
        </p:txBody>
      </p:sp>
    </p:spTree>
    <p:extLst>
      <p:ext uri="{BB962C8B-B14F-4D97-AF65-F5344CB8AC3E}">
        <p14:creationId xmlns:p14="http://schemas.microsoft.com/office/powerpoint/2010/main" val="1495996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fontScale="90000"/>
          </a:bodyPr>
          <a:lstStyle/>
          <a:p>
            <a:pPr algn="ctr" defTabSz="914400"/>
            <a:r>
              <a:rPr lang="en-US" sz="2400" b="1" dirty="0"/>
              <a:t>Post-ACTIONS Research:</a:t>
            </a:r>
            <a:br>
              <a:rPr lang="en-US" sz="2400" b="1" dirty="0"/>
            </a:br>
            <a:r>
              <a:rPr lang="en-US" sz="2200" b="1" dirty="0"/>
              <a:t>Hydro-Ecological Salt Marsh Model</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25</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800" y="833441"/>
            <a:ext cx="8534400" cy="5414963"/>
          </a:xfrm>
        </p:spPr>
        <p:txBody>
          <a:bodyPr>
            <a:noAutofit/>
          </a:bodyPr>
          <a:lstStyle/>
          <a:p>
            <a:pPr marL="0" indent="0">
              <a:lnSpc>
                <a:spcPct val="100000"/>
              </a:lnSpc>
              <a:spcBef>
                <a:spcPts val="0"/>
              </a:spcBef>
              <a:buNone/>
            </a:pPr>
            <a:r>
              <a:rPr lang="en-US" sz="1800" b="1" dirty="0"/>
              <a:t>Objective: Collaborate with LSU to further develop the landscape level salt marsh model that LSU is developing in the Atchafalaya basin.</a:t>
            </a:r>
            <a:r>
              <a:rPr lang="en-US" sz="1800" dirty="0"/>
              <a:t> </a:t>
            </a:r>
          </a:p>
          <a:p>
            <a:pPr>
              <a:lnSpc>
                <a:spcPct val="100000"/>
              </a:lnSpc>
              <a:spcBef>
                <a:spcPts val="0"/>
              </a:spcBef>
            </a:pPr>
            <a:r>
              <a:rPr lang="en-US" sz="1800" dirty="0"/>
              <a:t>Investigate potential use of weather generator to generate environmental (rainfall) forcings for the Atchafalaya models.</a:t>
            </a:r>
          </a:p>
          <a:p>
            <a:pPr>
              <a:lnSpc>
                <a:spcPct val="100000"/>
              </a:lnSpc>
              <a:spcBef>
                <a:spcPts val="0"/>
              </a:spcBef>
            </a:pPr>
            <a:r>
              <a:rPr lang="en-US" sz="1800" dirty="0"/>
              <a:t>Evaluate incorporating the GSSHA model to simulate groundwater water and salinity movement (and resulting contaminant dynamics).</a:t>
            </a:r>
          </a:p>
        </p:txBody>
      </p:sp>
      <p:pic>
        <p:nvPicPr>
          <p:cNvPr id="4098" name="Picture 2">
            <a:extLst>
              <a:ext uri="{FF2B5EF4-FFF2-40B4-BE49-F238E27FC236}">
                <a16:creationId xmlns:a16="http://schemas.microsoft.com/office/drawing/2014/main" id="{8E335B22-93AF-B3D0-8BDF-2D4069683E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2590800"/>
            <a:ext cx="5488781" cy="3581404"/>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42660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F7BA43B-C3B7-5F49-A3F9-B1A278E35248}"/>
              </a:ext>
            </a:extLst>
          </p:cNvPr>
          <p:cNvSpPr>
            <a:spLocks noGrp="1"/>
          </p:cNvSpPr>
          <p:nvPr>
            <p:ph type="sldNum" sz="quarter" idx="12"/>
          </p:nvPr>
        </p:nvSpPr>
        <p:spPr/>
        <p:txBody>
          <a:bodyPr/>
          <a:lstStyle/>
          <a:p>
            <a:fld id="{7ADEAFAA-A90C-4D31-9752-2ED09D97C63A}" type="slidenum">
              <a:rPr lang="en-US" smtClean="0"/>
              <a:pPr/>
              <a:t>26</a:t>
            </a:fld>
            <a:endParaRPr lang="en-US" dirty="0"/>
          </a:p>
        </p:txBody>
      </p:sp>
      <p:pic>
        <p:nvPicPr>
          <p:cNvPr id="6" name="Picture 5" descr="A large waterfall in a forest&#10;&#10;Description automatically generated">
            <a:extLst>
              <a:ext uri="{FF2B5EF4-FFF2-40B4-BE49-F238E27FC236}">
                <a16:creationId xmlns:a16="http://schemas.microsoft.com/office/drawing/2014/main" id="{CE8929B0-5522-9544-B0A2-BC509F9F7F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838204"/>
            <a:ext cx="8686800" cy="5395749"/>
          </a:xfrm>
          <a:prstGeom prst="rect">
            <a:avLst/>
          </a:prstGeom>
        </p:spPr>
      </p:pic>
      <p:sp>
        <p:nvSpPr>
          <p:cNvPr id="7" name="Title 5">
            <a:extLst>
              <a:ext uri="{FF2B5EF4-FFF2-40B4-BE49-F238E27FC236}">
                <a16:creationId xmlns:a16="http://schemas.microsoft.com/office/drawing/2014/main" id="{1A8B9F07-F192-474C-B7BA-5D8380601E42}"/>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Questions?</a:t>
            </a:r>
          </a:p>
        </p:txBody>
      </p:sp>
    </p:spTree>
    <p:extLst>
      <p:ext uri="{BB962C8B-B14F-4D97-AF65-F5344CB8AC3E}">
        <p14:creationId xmlns:p14="http://schemas.microsoft.com/office/powerpoint/2010/main" val="3332523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3429000" y="3710617"/>
            <a:ext cx="1772841" cy="666747"/>
          </a:xfrm>
        </p:spPr>
        <p:txBody>
          <a:bodyPr vert="horz" lIns="91440" tIns="45720" rIns="91440" bIns="45720" rtlCol="0" anchor="ctr">
            <a:normAutofit/>
          </a:bodyPr>
          <a:lstStyle/>
          <a:p>
            <a:pPr algn="ctr" defTabSz="914400"/>
            <a:r>
              <a:rPr lang="en-US" sz="3100" b="1" dirty="0"/>
              <a:t>Objective</a:t>
            </a:r>
          </a:p>
        </p:txBody>
      </p:sp>
      <p:pic>
        <p:nvPicPr>
          <p:cNvPr id="8" name="Picture 2" descr="The Portsmouth Naval Shipyard in Maine is one of several military sites at risk from sea level rise, at new report warns. Credit: U.S. Navy">
            <a:extLst>
              <a:ext uri="{FF2B5EF4-FFF2-40B4-BE49-F238E27FC236}">
                <a16:creationId xmlns:a16="http://schemas.microsoft.com/office/drawing/2014/main" id="{A192A4B9-020A-FE41-AAA0-301F17D16B1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155" b="22052"/>
          <a:stretch/>
        </p:blipFill>
        <p:spPr bwMode="auto">
          <a:xfrm>
            <a:off x="20" y="14"/>
            <a:ext cx="9143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85970" y="4086233"/>
            <a:ext cx="8305800" cy="2452687"/>
          </a:xfrm>
        </p:spPr>
        <p:txBody>
          <a:bodyPr vert="horz" lIns="91440" tIns="45720" rIns="91440" bIns="45720" rtlCol="0" anchor="ctr">
            <a:normAutofit/>
          </a:bodyPr>
          <a:lstStyle/>
          <a:p>
            <a:pPr marL="0" indent="0" defTabSz="914400">
              <a:spcBef>
                <a:spcPts val="0"/>
              </a:spcBef>
              <a:buNone/>
              <a:defRPr/>
            </a:pPr>
            <a:r>
              <a:rPr lang="en-US" sz="1500" dirty="0"/>
              <a:t>The objective of this task to develop integrated models that simulate water levels and flow, water quality (salinity, nutrients, temperature, and contaminants), vegetation dynamics (in collaboration with our ACTIONS partners), land use change, and dynamic adaptation pathways. Risk-based time series of extreme coastal events will drive water quality and land use impact models, from which a full understanding of vulnerabilities and dynamic adaptation pathways will be developed. These integrated models will enable military installation planners and managers to assess and respond to risks to natural infrastructure in their coastal settings.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3</a:t>
            </a:fld>
            <a:endParaRPr lang="en-US" sz="10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26950716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3100" b="1" dirty="0"/>
              <a:t>Objective: Integrated Hydro-Ecological Modeling</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4</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800" y="861391"/>
            <a:ext cx="4800599" cy="5414963"/>
          </a:xfrm>
        </p:spPr>
        <p:txBody>
          <a:bodyPr>
            <a:noAutofit/>
          </a:bodyPr>
          <a:lstStyle/>
          <a:p>
            <a:pPr marL="342900" indent="-342900">
              <a:lnSpc>
                <a:spcPct val="120000"/>
              </a:lnSpc>
              <a:spcBef>
                <a:spcPts val="0"/>
              </a:spcBef>
            </a:pPr>
            <a:r>
              <a:rPr lang="en-US" sz="1800" dirty="0"/>
              <a:t>Develop integrated hydro-ecological models that simulate the complex and dynamics interactions between hydrology, meteorology, climate, water quality (salinity, temperature, nutrients), soil chemistry, vegetation, and morphology processes.</a:t>
            </a:r>
          </a:p>
          <a:p>
            <a:pPr marL="342900" indent="-342900">
              <a:lnSpc>
                <a:spcPct val="120000"/>
              </a:lnSpc>
              <a:spcBef>
                <a:spcPts val="0"/>
              </a:spcBef>
            </a:pPr>
            <a:r>
              <a:rPr lang="en-US" sz="1800" dirty="0"/>
              <a:t>Models will enable evaluating system vulnerabilities and identifying adaptation pathways to improve the resilience of coastal ecosystems to environmental stresses, such as increasing frequency and intensity of coastal storm surges and extreme precipitation events, rising sea levels, decreasing freshwater flows, and increased salinity intrusion. </a:t>
            </a:r>
          </a:p>
        </p:txBody>
      </p:sp>
      <p:pic>
        <p:nvPicPr>
          <p:cNvPr id="5" name="Picture 4">
            <a:extLst>
              <a:ext uri="{FF2B5EF4-FFF2-40B4-BE49-F238E27FC236}">
                <a16:creationId xmlns:a16="http://schemas.microsoft.com/office/drawing/2014/main" id="{E6663A4C-1959-4949-B017-51093C37BB49}"/>
              </a:ext>
            </a:extLst>
          </p:cNvPr>
          <p:cNvPicPr>
            <a:picLocks noChangeAspect="1"/>
          </p:cNvPicPr>
          <p:nvPr/>
        </p:nvPicPr>
        <p:blipFill>
          <a:blip r:embed="rId2"/>
          <a:stretch>
            <a:fillRect/>
          </a:stretch>
        </p:blipFill>
        <p:spPr>
          <a:xfrm>
            <a:off x="7152521" y="868083"/>
            <a:ext cx="1793527" cy="1753965"/>
          </a:xfrm>
          <a:prstGeom prst="rect">
            <a:avLst/>
          </a:prstGeom>
        </p:spPr>
      </p:pic>
      <p:pic>
        <p:nvPicPr>
          <p:cNvPr id="7" name="Picture 6">
            <a:extLst>
              <a:ext uri="{FF2B5EF4-FFF2-40B4-BE49-F238E27FC236}">
                <a16:creationId xmlns:a16="http://schemas.microsoft.com/office/drawing/2014/main" id="{C2ACEC96-9D9D-7246-AFD5-6AE0E1BFB58C}"/>
              </a:ext>
            </a:extLst>
          </p:cNvPr>
          <p:cNvPicPr>
            <a:picLocks noChangeAspect="1"/>
          </p:cNvPicPr>
          <p:nvPr/>
        </p:nvPicPr>
        <p:blipFill>
          <a:blip r:embed="rId3"/>
          <a:stretch>
            <a:fillRect/>
          </a:stretch>
        </p:blipFill>
        <p:spPr>
          <a:xfrm>
            <a:off x="5105404" y="868083"/>
            <a:ext cx="1938253" cy="1646521"/>
          </a:xfrm>
          <a:prstGeom prst="rect">
            <a:avLst/>
          </a:prstGeom>
        </p:spPr>
      </p:pic>
      <p:pic>
        <p:nvPicPr>
          <p:cNvPr id="9" name="Picture 8">
            <a:extLst>
              <a:ext uri="{FF2B5EF4-FFF2-40B4-BE49-F238E27FC236}">
                <a16:creationId xmlns:a16="http://schemas.microsoft.com/office/drawing/2014/main" id="{8D64F3D7-7A52-F14D-8CFE-EF77116456BF}"/>
              </a:ext>
            </a:extLst>
          </p:cNvPr>
          <p:cNvPicPr>
            <a:picLocks noChangeAspect="1"/>
          </p:cNvPicPr>
          <p:nvPr/>
        </p:nvPicPr>
        <p:blipFill>
          <a:blip r:embed="rId4"/>
          <a:stretch>
            <a:fillRect/>
          </a:stretch>
        </p:blipFill>
        <p:spPr>
          <a:xfrm>
            <a:off x="5105400" y="2622048"/>
            <a:ext cx="3614026" cy="1873752"/>
          </a:xfrm>
          <a:prstGeom prst="rect">
            <a:avLst/>
          </a:prstGeom>
        </p:spPr>
      </p:pic>
      <p:pic>
        <p:nvPicPr>
          <p:cNvPr id="10" name="Picture 9">
            <a:extLst>
              <a:ext uri="{FF2B5EF4-FFF2-40B4-BE49-F238E27FC236}">
                <a16:creationId xmlns:a16="http://schemas.microsoft.com/office/drawing/2014/main" id="{07F97556-BB3D-0448-BE3E-78DC4E245784}"/>
              </a:ext>
            </a:extLst>
          </p:cNvPr>
          <p:cNvPicPr>
            <a:picLocks noChangeAspect="1"/>
          </p:cNvPicPr>
          <p:nvPr/>
        </p:nvPicPr>
        <p:blipFill>
          <a:blip r:embed="rId5"/>
          <a:stretch>
            <a:fillRect/>
          </a:stretch>
        </p:blipFill>
        <p:spPr>
          <a:xfrm>
            <a:off x="5105400" y="4686616"/>
            <a:ext cx="3501956" cy="1551949"/>
          </a:xfrm>
          <a:prstGeom prst="rect">
            <a:avLst/>
          </a:prstGeom>
        </p:spPr>
      </p:pic>
    </p:spTree>
    <p:extLst>
      <p:ext uri="{BB962C8B-B14F-4D97-AF65-F5344CB8AC3E}">
        <p14:creationId xmlns:p14="http://schemas.microsoft.com/office/powerpoint/2010/main" val="1647541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3100" b="1" dirty="0"/>
              <a:t>Objective: Integrated Hydro-Ecological Modeling</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5</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800" y="861391"/>
            <a:ext cx="4800599" cy="5414963"/>
          </a:xfrm>
        </p:spPr>
        <p:txBody>
          <a:bodyPr>
            <a:noAutofit/>
          </a:bodyPr>
          <a:lstStyle/>
          <a:p>
            <a:pPr marL="342900" indent="-342900">
              <a:lnSpc>
                <a:spcPct val="120000"/>
              </a:lnSpc>
              <a:spcBef>
                <a:spcPts val="0"/>
              </a:spcBef>
            </a:pPr>
            <a:r>
              <a:rPr lang="en-US" sz="1800" dirty="0"/>
              <a:t>Models will incorporate process descriptions from the other ACTIONS teams to provide the ability to simulate future conditions and provide more rigorous design tools for construction of Nature Based Features (NBF).</a:t>
            </a:r>
          </a:p>
          <a:p>
            <a:pPr marL="342900" indent="-342900">
              <a:lnSpc>
                <a:spcPct val="120000"/>
              </a:lnSpc>
              <a:spcBef>
                <a:spcPts val="0"/>
              </a:spcBef>
            </a:pPr>
            <a:r>
              <a:rPr lang="en-US" sz="1800" dirty="0"/>
              <a:t>Provides tools for Engineering with Nature (EWN) projects that accurately simulate future conditions with and without projects at the temporal and spatial scales necessary for engineering design</a:t>
            </a:r>
          </a:p>
        </p:txBody>
      </p:sp>
      <p:pic>
        <p:nvPicPr>
          <p:cNvPr id="5" name="Picture 4">
            <a:extLst>
              <a:ext uri="{FF2B5EF4-FFF2-40B4-BE49-F238E27FC236}">
                <a16:creationId xmlns:a16="http://schemas.microsoft.com/office/drawing/2014/main" id="{E6663A4C-1959-4949-B017-51093C37BB49}"/>
              </a:ext>
            </a:extLst>
          </p:cNvPr>
          <p:cNvPicPr>
            <a:picLocks noChangeAspect="1"/>
          </p:cNvPicPr>
          <p:nvPr/>
        </p:nvPicPr>
        <p:blipFill>
          <a:blip r:embed="rId2"/>
          <a:stretch>
            <a:fillRect/>
          </a:stretch>
        </p:blipFill>
        <p:spPr>
          <a:xfrm>
            <a:off x="7152521" y="868083"/>
            <a:ext cx="1793527" cy="1753965"/>
          </a:xfrm>
          <a:prstGeom prst="rect">
            <a:avLst/>
          </a:prstGeom>
        </p:spPr>
      </p:pic>
      <p:pic>
        <p:nvPicPr>
          <p:cNvPr id="7" name="Picture 6">
            <a:extLst>
              <a:ext uri="{FF2B5EF4-FFF2-40B4-BE49-F238E27FC236}">
                <a16:creationId xmlns:a16="http://schemas.microsoft.com/office/drawing/2014/main" id="{C2ACEC96-9D9D-7246-AFD5-6AE0E1BFB58C}"/>
              </a:ext>
            </a:extLst>
          </p:cNvPr>
          <p:cNvPicPr>
            <a:picLocks noChangeAspect="1"/>
          </p:cNvPicPr>
          <p:nvPr/>
        </p:nvPicPr>
        <p:blipFill>
          <a:blip r:embed="rId3"/>
          <a:stretch>
            <a:fillRect/>
          </a:stretch>
        </p:blipFill>
        <p:spPr>
          <a:xfrm>
            <a:off x="5105404" y="868083"/>
            <a:ext cx="1938253" cy="1646521"/>
          </a:xfrm>
          <a:prstGeom prst="rect">
            <a:avLst/>
          </a:prstGeom>
        </p:spPr>
      </p:pic>
      <p:pic>
        <p:nvPicPr>
          <p:cNvPr id="9" name="Picture 8">
            <a:extLst>
              <a:ext uri="{FF2B5EF4-FFF2-40B4-BE49-F238E27FC236}">
                <a16:creationId xmlns:a16="http://schemas.microsoft.com/office/drawing/2014/main" id="{8D64F3D7-7A52-F14D-8CFE-EF77116456BF}"/>
              </a:ext>
            </a:extLst>
          </p:cNvPr>
          <p:cNvPicPr>
            <a:picLocks noChangeAspect="1"/>
          </p:cNvPicPr>
          <p:nvPr/>
        </p:nvPicPr>
        <p:blipFill>
          <a:blip r:embed="rId4"/>
          <a:stretch>
            <a:fillRect/>
          </a:stretch>
        </p:blipFill>
        <p:spPr>
          <a:xfrm>
            <a:off x="5105400" y="2622048"/>
            <a:ext cx="3614026" cy="1873752"/>
          </a:xfrm>
          <a:prstGeom prst="rect">
            <a:avLst/>
          </a:prstGeom>
        </p:spPr>
      </p:pic>
      <p:pic>
        <p:nvPicPr>
          <p:cNvPr id="10" name="Picture 9">
            <a:extLst>
              <a:ext uri="{FF2B5EF4-FFF2-40B4-BE49-F238E27FC236}">
                <a16:creationId xmlns:a16="http://schemas.microsoft.com/office/drawing/2014/main" id="{07F97556-BB3D-0448-BE3E-78DC4E245784}"/>
              </a:ext>
            </a:extLst>
          </p:cNvPr>
          <p:cNvPicPr>
            <a:picLocks noChangeAspect="1"/>
          </p:cNvPicPr>
          <p:nvPr/>
        </p:nvPicPr>
        <p:blipFill>
          <a:blip r:embed="rId5"/>
          <a:stretch>
            <a:fillRect/>
          </a:stretch>
        </p:blipFill>
        <p:spPr>
          <a:xfrm>
            <a:off x="5105400" y="4686616"/>
            <a:ext cx="3501956" cy="1551949"/>
          </a:xfrm>
          <a:prstGeom prst="rect">
            <a:avLst/>
          </a:prstGeom>
        </p:spPr>
      </p:pic>
    </p:spTree>
    <p:extLst>
      <p:ext uri="{BB962C8B-B14F-4D97-AF65-F5344CB8AC3E}">
        <p14:creationId xmlns:p14="http://schemas.microsoft.com/office/powerpoint/2010/main" val="3167506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82046" cy="575468"/>
          </a:xfrm>
        </p:spPr>
        <p:txBody>
          <a:bodyPr vert="horz" lIns="91440" tIns="45720" rIns="91440" bIns="45720" rtlCol="0" anchor="ctr">
            <a:normAutofit/>
          </a:bodyPr>
          <a:lstStyle/>
          <a:p>
            <a:pPr algn="ctr" defTabSz="914400"/>
            <a:r>
              <a:rPr lang="en-US" sz="2400" b="1" dirty="0"/>
              <a:t>Environmental Modeling Tasks</a:t>
            </a:r>
          </a:p>
        </p:txBody>
      </p:sp>
      <p:pic>
        <p:nvPicPr>
          <p:cNvPr id="43" name="Picture 42" descr="A picture containing outdoor, sky, grass, plant&#10;&#10;Description automatically generated">
            <a:extLst>
              <a:ext uri="{FF2B5EF4-FFF2-40B4-BE49-F238E27FC236}">
                <a16:creationId xmlns:a16="http://schemas.microsoft.com/office/drawing/2014/main" id="{4C522A22-C6F1-2443-B4BF-E98A9C6218F8}"/>
              </a:ext>
            </a:extLst>
          </p:cNvPr>
          <p:cNvPicPr>
            <a:picLocks noChangeAspect="1"/>
          </p:cNvPicPr>
          <p:nvPr/>
        </p:nvPicPr>
        <p:blipFill rotWithShape="1">
          <a:blip r:embed="rId3"/>
          <a:srcRect t="5537" b="21016"/>
          <a:stretch/>
        </p:blipFill>
        <p:spPr>
          <a:xfrm>
            <a:off x="304800" y="684653"/>
            <a:ext cx="8553446" cy="2591481"/>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effectLst>
            <a:softEdge rad="101600"/>
          </a:effectLst>
        </p:spPr>
      </p:pic>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6</a:t>
            </a:fld>
            <a:endParaRPr lang="en-US" sz="1000">
              <a:solidFill>
                <a:schemeClr val="tx1">
                  <a:lumMod val="75000"/>
                  <a:lumOff val="25000"/>
                </a:schemeClr>
              </a:solidFill>
              <a:latin typeface="Calibri" panose="020F0502020204030204"/>
            </a:endParaRPr>
          </a:p>
        </p:txBody>
      </p:sp>
      <p:graphicFrame>
        <p:nvGraphicFramePr>
          <p:cNvPr id="44" name="Content Placeholder 2">
            <a:extLst>
              <a:ext uri="{FF2B5EF4-FFF2-40B4-BE49-F238E27FC236}">
                <a16:creationId xmlns:a16="http://schemas.microsoft.com/office/drawing/2014/main" id="{519A86F9-DE93-4B46-882F-FA506F32765D}"/>
              </a:ext>
            </a:extLst>
          </p:cNvPr>
          <p:cNvGraphicFramePr>
            <a:graphicFrameLocks noGrp="1"/>
          </p:cNvGraphicFramePr>
          <p:nvPr>
            <p:ph sz="half" idx="1"/>
            <p:extLst>
              <p:ext uri="{D42A27DB-BD31-4B8C-83A1-F6EECF244321}">
                <p14:modId xmlns:p14="http://schemas.microsoft.com/office/powerpoint/2010/main" val="1593909022"/>
              </p:ext>
            </p:extLst>
          </p:nvPr>
        </p:nvGraphicFramePr>
        <p:xfrm>
          <a:off x="381000" y="3105152"/>
          <a:ext cx="8401046" cy="310038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3265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10864" y="777451"/>
            <a:ext cx="8793644" cy="575468"/>
          </a:xfrm>
        </p:spPr>
        <p:txBody>
          <a:bodyPr vert="horz" lIns="91440" tIns="45720" rIns="91440" bIns="45720" rtlCol="0" anchor="ctr">
            <a:normAutofit/>
          </a:bodyPr>
          <a:lstStyle/>
          <a:p>
            <a:pPr algn="ctr" defTabSz="914400"/>
            <a:r>
              <a:rPr lang="en-US" sz="2800" b="1" dirty="0"/>
              <a:t>System Modeling Framework</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7</a:t>
            </a:fld>
            <a:endParaRPr lang="en-US" sz="1000">
              <a:solidFill>
                <a:schemeClr val="tx1">
                  <a:lumMod val="75000"/>
                  <a:lumOff val="25000"/>
                </a:schemeClr>
              </a:solidFill>
              <a:latin typeface="Calibri" panose="020F0502020204030204"/>
            </a:endParaRPr>
          </a:p>
        </p:txBody>
      </p:sp>
      <p:pic>
        <p:nvPicPr>
          <p:cNvPr id="2" name="Picture 1">
            <a:extLst>
              <a:ext uri="{FF2B5EF4-FFF2-40B4-BE49-F238E27FC236}">
                <a16:creationId xmlns:a16="http://schemas.microsoft.com/office/drawing/2014/main" id="{D1E23FD3-AD5E-B54A-A123-306AFCD56524}"/>
              </a:ext>
            </a:extLst>
          </p:cNvPr>
          <p:cNvPicPr>
            <a:picLocks noChangeAspect="1"/>
          </p:cNvPicPr>
          <p:nvPr/>
        </p:nvPicPr>
        <p:blipFill>
          <a:blip r:embed="rId2"/>
          <a:stretch>
            <a:fillRect/>
          </a:stretch>
        </p:blipFill>
        <p:spPr>
          <a:xfrm>
            <a:off x="457204" y="2092698"/>
            <a:ext cx="8414174" cy="2784102"/>
          </a:xfrm>
          <a:prstGeom prst="rect">
            <a:avLst/>
          </a:prstGeom>
        </p:spPr>
      </p:pic>
    </p:spTree>
    <p:extLst>
      <p:ext uri="{BB962C8B-B14F-4D97-AF65-F5344CB8AC3E}">
        <p14:creationId xmlns:p14="http://schemas.microsoft.com/office/powerpoint/2010/main" val="1522914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FY22 Accomplishments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8</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628650" y="833441"/>
            <a:ext cx="8134350" cy="5414963"/>
          </a:xfrm>
        </p:spPr>
        <p:txBody>
          <a:bodyPr>
            <a:normAutofit fontScale="92500"/>
          </a:bodyPr>
          <a:lstStyle/>
          <a:p>
            <a:pPr marL="0" indent="0">
              <a:buNone/>
            </a:pPr>
            <a:r>
              <a:rPr lang="en-US" sz="1800" b="1" dirty="0"/>
              <a:t>Environmental Forcing Model and Case Study (Tasks 4, 6, 8)</a:t>
            </a:r>
            <a:endParaRPr lang="en-US" sz="1800" dirty="0"/>
          </a:p>
          <a:p>
            <a:pPr>
              <a:lnSpc>
                <a:spcPct val="100000"/>
              </a:lnSpc>
            </a:pPr>
            <a:r>
              <a:rPr lang="en-US" sz="1600" dirty="0"/>
              <a:t>We used paleo-reconstructions to generate long-term simulations of daily water levels that model wind, tides, fluvial inflows, storm surge, non-tidal residuals, etc., in an internally consistent manner.</a:t>
            </a:r>
          </a:p>
          <a:p>
            <a:pPr>
              <a:lnSpc>
                <a:spcPct val="100000"/>
              </a:lnSpc>
            </a:pPr>
            <a:r>
              <a:rPr lang="en-US" sz="1600" b="1" dirty="0"/>
              <a:t>Findings</a:t>
            </a:r>
          </a:p>
          <a:p>
            <a:pPr lvl="1">
              <a:lnSpc>
                <a:spcPct val="100000"/>
              </a:lnSpc>
            </a:pPr>
            <a:r>
              <a:rPr lang="en-US" sz="1600" dirty="0"/>
              <a:t>Coastal and estuary environments are defined by water levels, which are in turn  influenced by a myriad of correlated and independent variables: relative sea level rise, tides, wind, surge events, and other anomalies that occur on interannual, seasonal and sub-seasonal time scales.</a:t>
            </a:r>
          </a:p>
          <a:p>
            <a:pPr lvl="1">
              <a:lnSpc>
                <a:spcPct val="100000"/>
              </a:lnSpc>
            </a:pPr>
            <a:r>
              <a:rPr lang="en-US" sz="1600" dirty="0"/>
              <a:t>Extreme high and low water levels are rarely the result of a single extreme variable (e.g., tide, surge, etc.), but instead occur when multiple correlated factors (i.e., surge, and non-tidal still water residuals, fluvial inflows) and independent variables (i.e., tides at their extremes) interact.</a:t>
            </a:r>
          </a:p>
          <a:p>
            <a:pPr lvl="1">
              <a:lnSpc>
                <a:spcPct val="100000"/>
              </a:lnSpc>
            </a:pPr>
            <a:r>
              <a:rPr lang="en-US" sz="1600" dirty="0"/>
              <a:t>Coastal water level records are too short to allow good inferences about the joint distribution of the various factors that drive coastal and estuary water levels.</a:t>
            </a:r>
          </a:p>
          <a:p>
            <a:pPr>
              <a:lnSpc>
                <a:spcPct val="100000"/>
              </a:lnSpc>
            </a:pPr>
            <a:r>
              <a:rPr lang="en-US" sz="1600" dirty="0"/>
              <a:t>These water level simulations improve our understanding of coastal water level variability and vulnerability, and they are thus critical to our understanding of the biological processes (such as plant growth and mortality) that play key roles in determining the elevation of land and water along coastal margins.</a:t>
            </a:r>
          </a:p>
          <a:p>
            <a:pPr>
              <a:lnSpc>
                <a:spcPct val="100000"/>
              </a:lnSpc>
            </a:pPr>
            <a:r>
              <a:rPr lang="en-US" sz="1600" dirty="0"/>
              <a:t>These simulations are being used to understand and model the survivability and function of coastal and estuary environments under natural variability and climate change.</a:t>
            </a:r>
          </a:p>
          <a:p>
            <a:pPr>
              <a:lnSpc>
                <a:spcPct val="100000"/>
              </a:lnSpc>
            </a:pPr>
            <a:r>
              <a:rPr lang="en-US" sz="1600" dirty="0"/>
              <a:t>These tools that simulated water levels may be applied by our LSU partners in studies in the Atchafalaya and Terrebonne watersheds in FY23.</a:t>
            </a:r>
          </a:p>
        </p:txBody>
      </p:sp>
    </p:spTree>
    <p:extLst>
      <p:ext uri="{BB962C8B-B14F-4D97-AF65-F5344CB8AC3E}">
        <p14:creationId xmlns:p14="http://schemas.microsoft.com/office/powerpoint/2010/main" val="883770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FY22 Accomplishments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9</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628650" y="833441"/>
            <a:ext cx="8134350" cy="5414963"/>
          </a:xfrm>
        </p:spPr>
        <p:txBody>
          <a:bodyPr>
            <a:normAutofit/>
          </a:bodyPr>
          <a:lstStyle/>
          <a:p>
            <a:pPr marL="0" indent="0">
              <a:buNone/>
            </a:pPr>
            <a:r>
              <a:rPr lang="en-US" sz="1800" b="1" dirty="0"/>
              <a:t>Environmental Forcing Model and Case Study (Tasks 4, 6, 8)</a:t>
            </a:r>
            <a:endParaRPr lang="en-US" sz="1800" dirty="0"/>
          </a:p>
          <a:p>
            <a:pPr marL="0" indent="0">
              <a:lnSpc>
                <a:spcPct val="100000"/>
              </a:lnSpc>
              <a:buNone/>
            </a:pPr>
            <a:endParaRPr lang="en-US" sz="1600" dirty="0"/>
          </a:p>
        </p:txBody>
      </p:sp>
      <p:pic>
        <p:nvPicPr>
          <p:cNvPr id="8" name="Picture 7" descr="Chart, calendar, surface chart&#10;&#10;Description automatically generated">
            <a:extLst>
              <a:ext uri="{FF2B5EF4-FFF2-40B4-BE49-F238E27FC236}">
                <a16:creationId xmlns:a16="http://schemas.microsoft.com/office/drawing/2014/main" id="{2786C206-49D5-6056-BDD2-2184F144F82C}"/>
              </a:ext>
            </a:extLst>
          </p:cNvPr>
          <p:cNvPicPr>
            <a:picLocks noChangeAspect="1"/>
          </p:cNvPicPr>
          <p:nvPr/>
        </p:nvPicPr>
        <p:blipFill>
          <a:blip r:embed="rId2"/>
          <a:stretch>
            <a:fillRect/>
          </a:stretch>
        </p:blipFill>
        <p:spPr>
          <a:xfrm>
            <a:off x="708134" y="1339852"/>
            <a:ext cx="7750066" cy="4406900"/>
          </a:xfrm>
          <a:prstGeom prst="rect">
            <a:avLst/>
          </a:prstGeom>
        </p:spPr>
      </p:pic>
    </p:spTree>
    <p:extLst>
      <p:ext uri="{BB962C8B-B14F-4D97-AF65-F5344CB8AC3E}">
        <p14:creationId xmlns:p14="http://schemas.microsoft.com/office/powerpoint/2010/main" val="194558234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itle Slide Templates">
  <a:themeElements>
    <a:clrScheme name="Custom 2">
      <a:dk1>
        <a:srgbClr val="000000"/>
      </a:dk1>
      <a:lt1>
        <a:srgbClr val="FFFFFF"/>
      </a:lt1>
      <a:dk2>
        <a:srgbClr val="83847A"/>
      </a:dk2>
      <a:lt2>
        <a:srgbClr val="A3A3A3"/>
      </a:lt2>
      <a:accent1>
        <a:srgbClr val="82786F"/>
      </a:accent1>
      <a:accent2>
        <a:srgbClr val="6E8778"/>
      </a:accent2>
      <a:accent3>
        <a:srgbClr val="705C38"/>
      </a:accent3>
      <a:accent4>
        <a:srgbClr val="3E6682"/>
      </a:accent4>
      <a:accent5>
        <a:srgbClr val="663830"/>
      </a:accent5>
      <a:accent6>
        <a:srgbClr val="EF4135"/>
      </a:accent6>
      <a:hlink>
        <a:srgbClr val="3E6682"/>
      </a:hlink>
      <a:folHlink>
        <a:srgbClr val="EF413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RDC Standard Size Powerpoint Template.potx" id="{FD2CE349-D6A9-45FD-A039-BAD4181C5D35}" vid="{3EB8AAF2-A0B4-4500-B839-18665A39333C}"/>
    </a:ext>
  </a:extLst>
</a:theme>
</file>

<file path=ppt/theme/theme3.xml><?xml version="1.0" encoding="utf-8"?>
<a:theme xmlns:a="http://schemas.openxmlformats.org/drawingml/2006/main" name="UNCLASSIFIED Templat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ERDC Standard Size Powerpoint Template.potx" id="{FD2CE349-D6A9-45FD-A039-BAD4181C5D35}" vid="{D838FD50-FD6B-47EF-8751-352222BE251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16C62400AEC8E488D39512BB0ED33DE" ma:contentTypeVersion="4" ma:contentTypeDescription="Create a new document." ma:contentTypeScope="" ma:versionID="62ab7f035665bd7e54346dd8ca2b8df8">
  <xsd:schema xmlns:xsd="http://www.w3.org/2001/XMLSchema" xmlns:xs="http://www.w3.org/2001/XMLSchema" xmlns:p="http://schemas.microsoft.com/office/2006/metadata/properties" xmlns:ns2="5bc40d83-08ec-408d-891b-2219b0fc1dc5" targetNamespace="http://schemas.microsoft.com/office/2006/metadata/properties" ma:root="true" ma:fieldsID="d8ee7a58af51116eb5c19e41b3ed2fad" ns2:_="">
    <xsd:import namespace="5bc40d83-08ec-408d-891b-2219b0fc1dc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c40d83-08ec-408d-891b-2219b0fc1dc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8111903-88B2-4055-824A-249352DB2C7D}">
  <ds:schemaRef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5bc40d83-08ec-408d-891b-2219b0fc1dc5"/>
    <ds:schemaRef ds:uri="http://purl.org/dc/terms/"/>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2C350F64-642B-42B3-B7AD-7FB735299928}">
  <ds:schemaRefs>
    <ds:schemaRef ds:uri="http://schemas.microsoft.com/sharepoint/v3/contenttype/forms"/>
  </ds:schemaRefs>
</ds:datastoreItem>
</file>

<file path=customXml/itemProps3.xml><?xml version="1.0" encoding="utf-8"?>
<ds:datastoreItem xmlns:ds="http://schemas.openxmlformats.org/officeDocument/2006/customXml" ds:itemID="{369AF46C-8EC0-4276-B852-89014C64ED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c40d83-08ec-408d-891b-2219b0fc1dc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121</TotalTime>
  <Words>2067</Words>
  <Application>Microsoft Macintosh PowerPoint</Application>
  <PresentationFormat>On-screen Show (4:3)</PresentationFormat>
  <Paragraphs>173</Paragraphs>
  <Slides>26</Slides>
  <Notes>4</Notes>
  <HiddenSlides>2</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26</vt:i4>
      </vt:variant>
    </vt:vector>
  </HeadingPairs>
  <TitlesOfParts>
    <vt:vector size="34" baseType="lpstr">
      <vt:lpstr>Arial</vt:lpstr>
      <vt:lpstr>Calibri</vt:lpstr>
      <vt:lpstr>Calibri Light</vt:lpstr>
      <vt:lpstr>Wingdings</vt:lpstr>
      <vt:lpstr>Custom Design</vt:lpstr>
      <vt:lpstr>Title Slide Templates</vt:lpstr>
      <vt:lpstr>UNCLASSIFIED Template</vt:lpstr>
      <vt:lpstr>Office Theme</vt:lpstr>
      <vt:lpstr>Anticipating threats in  natural Systems</vt:lpstr>
      <vt:lpstr>Considerations</vt:lpstr>
      <vt:lpstr>Objective</vt:lpstr>
      <vt:lpstr>Objective: Integrated Hydro-Ecological Modeling</vt:lpstr>
      <vt:lpstr>Objective: Integrated Hydro-Ecological Modeling</vt:lpstr>
      <vt:lpstr>Environmental Modeling Tasks</vt:lpstr>
      <vt:lpstr>System Modeling Framework</vt:lpstr>
      <vt:lpstr>FY22 Accomplishments</vt:lpstr>
      <vt:lpstr>FY22 Accomplishments</vt:lpstr>
      <vt:lpstr>FY22 Accomplishments</vt:lpstr>
      <vt:lpstr>FY22 Accomplishments</vt:lpstr>
      <vt:lpstr>FY22 Accomplishments</vt:lpstr>
      <vt:lpstr>Salinity Gradients: Water Quality and Aquatic Ecosystems</vt:lpstr>
      <vt:lpstr>FY22 Accomplishments: Salinity Modeling and Analysis (Task 7)</vt:lpstr>
      <vt:lpstr>FY22 Accomplishments: Salinity System Model (Task 7)</vt:lpstr>
      <vt:lpstr>FY22 Accomplishments: Salinity Case Study Site (Task 7)</vt:lpstr>
      <vt:lpstr>FY22 Accomplishments: Historical Salinity Analysis (Task 7) </vt:lpstr>
      <vt:lpstr>FY22 Accomplishments: Historical Salinity Analysis (Task 7)</vt:lpstr>
      <vt:lpstr>FY22 Accomplishments</vt:lpstr>
      <vt:lpstr>FY22 Accomplishments: Hydro-Ecological Salt Marsh Model Objective</vt:lpstr>
      <vt:lpstr>FY22 Accomplishments Hydro-Ecological Salt Marsh Model Design</vt:lpstr>
      <vt:lpstr>FY22 Products</vt:lpstr>
      <vt:lpstr>FY22 Products</vt:lpstr>
      <vt:lpstr>FY23 Objectives</vt:lpstr>
      <vt:lpstr>Post-ACTIONS Research: Hydro-Ecological Salt Marsh Model</vt:lpstr>
      <vt:lpstr>Questions?</vt:lpstr>
    </vt:vector>
  </TitlesOfParts>
  <Company>US Army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b6imemb6</dc:creator>
  <cp:lastModifiedBy>Todd Steissberg</cp:lastModifiedBy>
  <cp:revision>468</cp:revision>
  <cp:lastPrinted>2019-10-16T20:14:06Z</cp:lastPrinted>
  <dcterms:created xsi:type="dcterms:W3CDTF">2009-05-21T17:19:18Z</dcterms:created>
  <dcterms:modified xsi:type="dcterms:W3CDTF">2022-09-09T15:49:09Z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C3F847D0-7A03-4F3B-B9C4-73E1E885AE44</vt:lpwstr>
  </property>
  <property fmtid="{D5CDD505-2E9C-101B-9397-08002B2CF9AE}" pid="3" name="ArticulatePath">
    <vt:lpwstr>ERDC-PPT_Template</vt:lpwstr>
  </property>
  <property fmtid="{D5CDD505-2E9C-101B-9397-08002B2CF9AE}" pid="4" name="ContentTypeId">
    <vt:lpwstr>0x010100416C62400AEC8E488D39512BB0ED33DE</vt:lpwstr>
  </property>
</Properties>
</file>

<file path=docProps/thumbnail.jpeg>
</file>